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8" r:id="rId5"/>
    <p:sldId id="265" r:id="rId6"/>
    <p:sldId id="263" r:id="rId7"/>
    <p:sldId id="267" r:id="rId8"/>
    <p:sldId id="260" r:id="rId9"/>
    <p:sldId id="261" r:id="rId10"/>
    <p:sldId id="269" r:id="rId11"/>
    <p:sldId id="266" r:id="rId12"/>
    <p:sldId id="270" r:id="rId13"/>
    <p:sldId id="271" r:id="rId14"/>
    <p:sldId id="272" r:id="rId15"/>
    <p:sldId id="273" r:id="rId16"/>
    <p:sldId id="274"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E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736ADD-3F7F-4853-A369-241F34554E82}" type="datetimeFigureOut">
              <a:rPr lang="en-AE" smtClean="0"/>
              <a:t>28/11/2024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CB255-DF84-40CC-AD86-DC8494439297}" type="slidenum">
              <a:rPr lang="en-AE" smtClean="0"/>
              <a:t>‹#›</a:t>
            </a:fld>
            <a:endParaRPr lang="en-AE"/>
          </a:p>
        </p:txBody>
      </p:sp>
    </p:spTree>
    <p:extLst>
      <p:ext uri="{BB962C8B-B14F-4D97-AF65-F5344CB8AC3E}">
        <p14:creationId xmlns:p14="http://schemas.microsoft.com/office/powerpoint/2010/main" val="68735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Used Grid Search </a:t>
            </a:r>
            <a:r>
              <a:rPr lang="en-IN" err="1"/>
              <a:t>Cv</a:t>
            </a:r>
            <a:r>
              <a:rPr lang="en-IN"/>
              <a:t> to find the </a:t>
            </a:r>
            <a:r>
              <a:rPr lang="en-IN" err="1"/>
              <a:t>hyperparamenters</a:t>
            </a:r>
            <a:r>
              <a:rPr lang="en-IN"/>
              <a:t> for decision tree. 3 max split 13 max depth</a:t>
            </a:r>
            <a:endParaRPr lang="en-AE"/>
          </a:p>
        </p:txBody>
      </p:sp>
      <p:sp>
        <p:nvSpPr>
          <p:cNvPr id="4" name="Slide Number Placeholder 3"/>
          <p:cNvSpPr>
            <a:spLocks noGrp="1"/>
          </p:cNvSpPr>
          <p:nvPr>
            <p:ph type="sldNum" sz="quarter" idx="5"/>
          </p:nvPr>
        </p:nvSpPr>
        <p:spPr/>
        <p:txBody>
          <a:bodyPr/>
          <a:lstStyle/>
          <a:p>
            <a:fld id="{B48CB255-DF84-40CC-AD86-DC8494439297}" type="slidenum">
              <a:rPr lang="en-AE" smtClean="0"/>
              <a:t>7</a:t>
            </a:fld>
            <a:endParaRPr lang="en-AE"/>
          </a:p>
        </p:txBody>
      </p:sp>
    </p:spTree>
    <p:extLst>
      <p:ext uri="{BB962C8B-B14F-4D97-AF65-F5344CB8AC3E}">
        <p14:creationId xmlns:p14="http://schemas.microsoft.com/office/powerpoint/2010/main" val="195339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Train test split of 20 80 </a:t>
            </a:r>
            <a:endParaRPr lang="en-AE"/>
          </a:p>
        </p:txBody>
      </p:sp>
      <p:sp>
        <p:nvSpPr>
          <p:cNvPr id="4" name="Slide Number Placeholder 3"/>
          <p:cNvSpPr>
            <a:spLocks noGrp="1"/>
          </p:cNvSpPr>
          <p:nvPr>
            <p:ph type="sldNum" sz="quarter" idx="5"/>
          </p:nvPr>
        </p:nvSpPr>
        <p:spPr/>
        <p:txBody>
          <a:bodyPr/>
          <a:lstStyle/>
          <a:p>
            <a:fld id="{B48CB255-DF84-40CC-AD86-DC8494439297}" type="slidenum">
              <a:rPr lang="en-AE" smtClean="0"/>
              <a:t>8</a:t>
            </a:fld>
            <a:endParaRPr lang="en-AE"/>
          </a:p>
        </p:txBody>
      </p:sp>
    </p:spTree>
    <p:extLst>
      <p:ext uri="{BB962C8B-B14F-4D97-AF65-F5344CB8AC3E}">
        <p14:creationId xmlns:p14="http://schemas.microsoft.com/office/powerpoint/2010/main" val="151979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K fold split of 5 ,  4 Testing and 1 validation</a:t>
            </a:r>
            <a:endParaRPr lang="en-AE"/>
          </a:p>
        </p:txBody>
      </p:sp>
      <p:sp>
        <p:nvSpPr>
          <p:cNvPr id="4" name="Slide Number Placeholder 3"/>
          <p:cNvSpPr>
            <a:spLocks noGrp="1"/>
          </p:cNvSpPr>
          <p:nvPr>
            <p:ph type="sldNum" sz="quarter" idx="5"/>
          </p:nvPr>
        </p:nvSpPr>
        <p:spPr/>
        <p:txBody>
          <a:bodyPr/>
          <a:lstStyle/>
          <a:p>
            <a:fld id="{B48CB255-DF84-40CC-AD86-DC8494439297}" type="slidenum">
              <a:rPr lang="en-AE" smtClean="0"/>
              <a:t>9</a:t>
            </a:fld>
            <a:endParaRPr lang="en-AE"/>
          </a:p>
        </p:txBody>
      </p:sp>
    </p:spTree>
    <p:extLst>
      <p:ext uri="{BB962C8B-B14F-4D97-AF65-F5344CB8AC3E}">
        <p14:creationId xmlns:p14="http://schemas.microsoft.com/office/powerpoint/2010/main" val="28728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a:t>
            </a:r>
            <a:endParaRPr lang="en-AE"/>
          </a:p>
        </p:txBody>
      </p:sp>
      <p:sp>
        <p:nvSpPr>
          <p:cNvPr id="4" name="Slide Number Placeholder 3"/>
          <p:cNvSpPr>
            <a:spLocks noGrp="1"/>
          </p:cNvSpPr>
          <p:nvPr>
            <p:ph type="sldNum" sz="quarter" idx="5"/>
          </p:nvPr>
        </p:nvSpPr>
        <p:spPr/>
        <p:txBody>
          <a:bodyPr/>
          <a:lstStyle/>
          <a:p>
            <a:fld id="{B48CB255-DF84-40CC-AD86-DC8494439297}" type="slidenum">
              <a:rPr lang="en-AE" smtClean="0"/>
              <a:t>11</a:t>
            </a:fld>
            <a:endParaRPr lang="en-AE"/>
          </a:p>
        </p:txBody>
      </p:sp>
    </p:spTree>
    <p:extLst>
      <p:ext uri="{BB962C8B-B14F-4D97-AF65-F5344CB8AC3E}">
        <p14:creationId xmlns:p14="http://schemas.microsoft.com/office/powerpoint/2010/main" val="2199604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4992-DA6B-751D-3374-2EE91D7D102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D3051CB-259C-7ADE-6ADB-DEDAF5B2AA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A847C3E-496F-E938-7D80-380EAB02D7DB}"/>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5" name="Footer Placeholder 4">
            <a:extLst>
              <a:ext uri="{FF2B5EF4-FFF2-40B4-BE49-F238E27FC236}">
                <a16:creationId xmlns:a16="http://schemas.microsoft.com/office/drawing/2014/main" id="{C925B22A-5C0B-CE26-B364-02FC64100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83BC7-AFE9-87C8-1587-818AA1BD70E1}"/>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55510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D330-E0AF-6BB6-2325-556B4193CC8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2A6436D-BB4D-E128-E849-4F383786538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64125E-623D-DF2B-FB10-AA360ABF3980}"/>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5" name="Footer Placeholder 4">
            <a:extLst>
              <a:ext uri="{FF2B5EF4-FFF2-40B4-BE49-F238E27FC236}">
                <a16:creationId xmlns:a16="http://schemas.microsoft.com/office/drawing/2014/main" id="{0F7E8414-BB01-32CC-CF11-C501D08A8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6552F-86AC-B288-3DD3-B3DA4135AD3A}"/>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526359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80C07-2959-28AE-D3C7-5F7527D0B2E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979217-4D25-A013-2FE4-89311EE270F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F19DA1-4816-DE4B-EA91-6C470E4297CB}"/>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5" name="Footer Placeholder 4">
            <a:extLst>
              <a:ext uri="{FF2B5EF4-FFF2-40B4-BE49-F238E27FC236}">
                <a16:creationId xmlns:a16="http://schemas.microsoft.com/office/drawing/2014/main" id="{5491EEAF-EC12-7D6B-C4DA-0FC240807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BFCB4-345B-F001-5AD6-7679E482A6E2}"/>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3567730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E395-2CA5-9731-CD08-006F3C80DB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5A45B1-5700-863A-CC73-A3CD5D69F18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0DA1180-EA6B-2F25-FEB0-869987C44973}"/>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5" name="Footer Placeholder 4">
            <a:extLst>
              <a:ext uri="{FF2B5EF4-FFF2-40B4-BE49-F238E27FC236}">
                <a16:creationId xmlns:a16="http://schemas.microsoft.com/office/drawing/2014/main" id="{3F7B59B8-CA8C-6C5D-ECB3-83AB887A0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C62EC-BE04-CAEE-769B-8CF23AFF3D66}"/>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2428563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8B86-CA4E-5B2D-724C-B84C1266EAE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A6D1FD7-C31B-B731-3917-6A9A11A87F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6B9606D-E2CF-0B70-2294-42D34E21D159}"/>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5" name="Footer Placeholder 4">
            <a:extLst>
              <a:ext uri="{FF2B5EF4-FFF2-40B4-BE49-F238E27FC236}">
                <a16:creationId xmlns:a16="http://schemas.microsoft.com/office/drawing/2014/main" id="{B6F33E8F-7548-3B7D-AADF-E49EE316A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7D2F1-A2A3-BA3D-B835-B11EDF5D58A3}"/>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385364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D1F21-DEB0-E455-A41E-36C98380E75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0F76F77-BC5F-455E-32C2-E55C2F29DF7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987A4E9-D2EA-6D20-FE77-1B13F0F7E9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147405A-8D90-37E4-4F81-29B24A57EA13}"/>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6" name="Footer Placeholder 5">
            <a:extLst>
              <a:ext uri="{FF2B5EF4-FFF2-40B4-BE49-F238E27FC236}">
                <a16:creationId xmlns:a16="http://schemas.microsoft.com/office/drawing/2014/main" id="{D91941DB-51E3-492D-B1DD-81C7348362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A559CC-C5E8-1A28-C5EC-CB6D1075AF5C}"/>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232311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063D-8ACF-69E0-3FC4-40A318FA8ED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1F3F65-5F54-211E-7F80-9E0F9778E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D71666E-5E80-E30D-9B0D-1047F47D046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0A541DA-57C3-6006-5AC5-F9840CE0E3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DC6BC6-785B-4FDB-CB21-1BACBB72256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3329261-CE9F-BE75-00DC-666C4AAAE043}"/>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8" name="Footer Placeholder 7">
            <a:extLst>
              <a:ext uri="{FF2B5EF4-FFF2-40B4-BE49-F238E27FC236}">
                <a16:creationId xmlns:a16="http://schemas.microsoft.com/office/drawing/2014/main" id="{006A2448-F0E2-6400-1F8C-C29C597B7D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01142B-7994-FA56-42A1-8AECBA919A6C}"/>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3747715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EA0D-D5BC-69C7-19CB-B422209FBF4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CF11653-5C88-FEB2-FB8C-B010D88F8356}"/>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4" name="Footer Placeholder 3">
            <a:extLst>
              <a:ext uri="{FF2B5EF4-FFF2-40B4-BE49-F238E27FC236}">
                <a16:creationId xmlns:a16="http://schemas.microsoft.com/office/drawing/2014/main" id="{B036FAC1-6F7E-F564-6170-EE1FB824F6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177A7D-C1CB-8687-2436-A636CA42E3C5}"/>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250780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DB2F97-1A0F-0B8D-00D7-BD992D6BA4C2}"/>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3" name="Footer Placeholder 2">
            <a:extLst>
              <a:ext uri="{FF2B5EF4-FFF2-40B4-BE49-F238E27FC236}">
                <a16:creationId xmlns:a16="http://schemas.microsoft.com/office/drawing/2014/main" id="{DA1A6D65-654D-C6A8-C0B9-573866C43D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E5DCA2-A548-CC3E-9120-49812C47ACE6}"/>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316555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00162-4660-5517-9ACB-6D18F3E809D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CDC276B-EF5F-E76D-3F85-3778FA3C89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81900AA-6EE7-1C71-0086-E156A6C37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96D124F-6934-C28E-868B-7031F7D9FF4B}"/>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6" name="Footer Placeholder 5">
            <a:extLst>
              <a:ext uri="{FF2B5EF4-FFF2-40B4-BE49-F238E27FC236}">
                <a16:creationId xmlns:a16="http://schemas.microsoft.com/office/drawing/2014/main" id="{0F549BB4-F7FE-BEFC-8751-F88917B963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9A0DD-E21F-4D50-C336-15592DDA9AD3}"/>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418991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CB8F-9BFD-2A77-16DB-3F8E5B3DBE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95E3FC8-016E-E898-CBF8-455F67EBF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FEB377-BE52-3CD3-F4CA-B14152FF3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ACD14B-D819-E64A-9DCA-3C869E9421E5}"/>
              </a:ext>
            </a:extLst>
          </p:cNvPr>
          <p:cNvSpPr>
            <a:spLocks noGrp="1"/>
          </p:cNvSpPr>
          <p:nvPr>
            <p:ph type="dt" sz="half" idx="10"/>
          </p:nvPr>
        </p:nvSpPr>
        <p:spPr/>
        <p:txBody>
          <a:bodyPr/>
          <a:lstStyle/>
          <a:p>
            <a:fld id="{FFA19FD9-E41B-514A-90F2-C560D0472451}" type="datetimeFigureOut">
              <a:rPr lang="en-US" smtClean="0"/>
              <a:t>11/28/2024</a:t>
            </a:fld>
            <a:endParaRPr lang="en-US"/>
          </a:p>
        </p:txBody>
      </p:sp>
      <p:sp>
        <p:nvSpPr>
          <p:cNvPr id="6" name="Footer Placeholder 5">
            <a:extLst>
              <a:ext uri="{FF2B5EF4-FFF2-40B4-BE49-F238E27FC236}">
                <a16:creationId xmlns:a16="http://schemas.microsoft.com/office/drawing/2014/main" id="{6A236A9D-2D11-1B69-9F06-0EDF22BCE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A82432-05EE-D399-D60F-709BD9D70F8A}"/>
              </a:ext>
            </a:extLst>
          </p:cNvPr>
          <p:cNvSpPr>
            <a:spLocks noGrp="1"/>
          </p:cNvSpPr>
          <p:nvPr>
            <p:ph type="sldNum" sz="quarter" idx="12"/>
          </p:nvPr>
        </p:nvSpPr>
        <p:spPr/>
        <p:txBody>
          <a:bodyPr/>
          <a:lstStyle/>
          <a:p>
            <a:fld id="{CD4989E9-F9C8-7B4B-B2A5-4C34F3BDF46D}" type="slidenum">
              <a:rPr lang="en-US" smtClean="0"/>
              <a:t>‹#›</a:t>
            </a:fld>
            <a:endParaRPr lang="en-US"/>
          </a:p>
        </p:txBody>
      </p:sp>
    </p:spTree>
    <p:extLst>
      <p:ext uri="{BB962C8B-B14F-4D97-AF65-F5344CB8AC3E}">
        <p14:creationId xmlns:p14="http://schemas.microsoft.com/office/powerpoint/2010/main" val="4162720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B5EDA-A890-11BF-85AB-346E723882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B10518E-D5B3-ACA5-B88A-6079684A6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0BB673-D50C-502F-4AD7-60134EA82A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A19FD9-E41B-514A-90F2-C560D0472451}" type="datetimeFigureOut">
              <a:rPr lang="en-US" smtClean="0"/>
              <a:t>11/28/2024</a:t>
            </a:fld>
            <a:endParaRPr lang="en-US"/>
          </a:p>
        </p:txBody>
      </p:sp>
      <p:sp>
        <p:nvSpPr>
          <p:cNvPr id="5" name="Footer Placeholder 4">
            <a:extLst>
              <a:ext uri="{FF2B5EF4-FFF2-40B4-BE49-F238E27FC236}">
                <a16:creationId xmlns:a16="http://schemas.microsoft.com/office/drawing/2014/main" id="{521EA639-4E09-129B-8783-E11D1892E6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02E6DF8-1BFA-C2C2-F1B2-00901C0F6D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4989E9-F9C8-7B4B-B2A5-4C34F3BDF46D}" type="slidenum">
              <a:rPr lang="en-US" smtClean="0"/>
              <a:t>‹#›</a:t>
            </a:fld>
            <a:endParaRPr lang="en-US"/>
          </a:p>
        </p:txBody>
      </p:sp>
    </p:spTree>
    <p:extLst>
      <p:ext uri="{BB962C8B-B14F-4D97-AF65-F5344CB8AC3E}">
        <p14:creationId xmlns:p14="http://schemas.microsoft.com/office/powerpoint/2010/main" val="39437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descr="Vital Signs Line">
            <a:extLst>
              <a:ext uri="{FF2B5EF4-FFF2-40B4-BE49-F238E27FC236}">
                <a16:creationId xmlns:a16="http://schemas.microsoft.com/office/drawing/2014/main" id="{2D48169F-E5FD-FBEB-A3D8-8F4F20A9683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EF55C-989E-C625-6A7D-EAFAD38C3890}"/>
              </a:ext>
            </a:extLst>
          </p:cNvPr>
          <p:cNvSpPr>
            <a:spLocks noGrp="1"/>
          </p:cNvSpPr>
          <p:nvPr>
            <p:ph type="ctrTitle"/>
          </p:nvPr>
        </p:nvSpPr>
        <p:spPr>
          <a:xfrm>
            <a:off x="321733" y="554845"/>
            <a:ext cx="10656891" cy="3902673"/>
          </a:xfrm>
        </p:spPr>
        <p:txBody>
          <a:bodyPr anchor="t">
            <a:normAutofit/>
          </a:bodyPr>
          <a:lstStyle/>
          <a:p>
            <a:pPr algn="l"/>
            <a:br>
              <a:rPr lang="en-IN" sz="5200">
                <a:solidFill>
                  <a:schemeClr val="bg2">
                    <a:lumMod val="90000"/>
                  </a:schemeClr>
                </a:solidFill>
                <a:effectLst/>
                <a:latin typeface="Helvetica" pitchFamily="2" charset="0"/>
              </a:rPr>
            </a:br>
            <a:br>
              <a:rPr lang="en-IN" sz="5200">
                <a:solidFill>
                  <a:schemeClr val="bg2">
                    <a:lumMod val="90000"/>
                  </a:schemeClr>
                </a:solidFill>
                <a:effectLst/>
                <a:latin typeface="Helvetica" pitchFamily="2" charset="0"/>
              </a:rPr>
            </a:br>
            <a:r>
              <a:rPr lang="en-IN" sz="5200" b="1">
                <a:solidFill>
                  <a:schemeClr val="bg2">
                    <a:lumMod val="90000"/>
                  </a:schemeClr>
                </a:solidFill>
                <a:effectLst/>
                <a:latin typeface="Helvetica" pitchFamily="2" charset="0"/>
              </a:rPr>
              <a:t>Heart Disease Prediction &amp; ECG Image Classification of Cardiac Patients </a:t>
            </a:r>
            <a:endParaRPr lang="en-IN" sz="5200">
              <a:solidFill>
                <a:schemeClr val="bg2">
                  <a:lumMod val="90000"/>
                </a:schemeClr>
              </a:solidFill>
              <a:effectLst/>
              <a:latin typeface="Helvetica" pitchFamily="2" charset="0"/>
            </a:endParaRP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C42A9E0-0BA4-0DE0-9D6F-076314BBE513}"/>
              </a:ext>
            </a:extLst>
          </p:cNvPr>
          <p:cNvSpPr>
            <a:spLocks noGrp="1"/>
          </p:cNvSpPr>
          <p:nvPr>
            <p:ph type="subTitle" idx="1"/>
          </p:nvPr>
        </p:nvSpPr>
        <p:spPr>
          <a:xfrm>
            <a:off x="300328" y="5012353"/>
            <a:ext cx="10678296" cy="1175039"/>
          </a:xfrm>
        </p:spPr>
        <p:txBody>
          <a:bodyPr vert="horz" lIns="91440" tIns="45720" rIns="91440" bIns="45720" rtlCol="0" anchor="b">
            <a:noAutofit/>
          </a:bodyPr>
          <a:lstStyle/>
          <a:p>
            <a:pPr algn="l"/>
            <a:r>
              <a:rPr lang="en-US" sz="1600">
                <a:solidFill>
                  <a:srgbClr val="FFFFFF"/>
                </a:solidFill>
              </a:rPr>
              <a:t>Abhay Krishnan – </a:t>
            </a:r>
            <a:r>
              <a:rPr lang="en-IN" sz="1600">
                <a:solidFill>
                  <a:srgbClr val="FFFFFF"/>
                </a:solidFill>
                <a:effectLst/>
                <a:latin typeface="Helvetica" pitchFamily="2" charset="0"/>
              </a:rPr>
              <a:t>H00481165</a:t>
            </a:r>
            <a:endParaRPr lang="en-US" sz="1600">
              <a:solidFill>
                <a:srgbClr val="FFFFFF"/>
              </a:solidFill>
            </a:endParaRPr>
          </a:p>
          <a:p>
            <a:pPr algn="l"/>
            <a:r>
              <a:rPr lang="en-US" sz="1600" err="1">
                <a:solidFill>
                  <a:srgbClr val="FFFFFF"/>
                </a:solidFill>
              </a:rPr>
              <a:t>Aghil</a:t>
            </a:r>
            <a:r>
              <a:rPr lang="en-US" sz="1600">
                <a:solidFill>
                  <a:srgbClr val="FFFFFF"/>
                </a:solidFill>
              </a:rPr>
              <a:t> Subramanian – H00468078</a:t>
            </a:r>
          </a:p>
          <a:p>
            <a:pPr algn="l"/>
            <a:r>
              <a:rPr lang="en-US" sz="1600">
                <a:solidFill>
                  <a:srgbClr val="FFFFFF"/>
                </a:solidFill>
              </a:rPr>
              <a:t>Muhammad Hilal Aslam  - H00484782</a:t>
            </a:r>
          </a:p>
          <a:p>
            <a:pPr algn="l"/>
            <a:r>
              <a:rPr lang="en-US" sz="1600">
                <a:solidFill>
                  <a:srgbClr val="FFFFFF"/>
                </a:solidFill>
              </a:rPr>
              <a:t>Edwin Binu – H00482595</a:t>
            </a:r>
          </a:p>
          <a:p>
            <a:pPr algn="l"/>
            <a:r>
              <a:rPr lang="en-US" sz="1600" err="1">
                <a:solidFill>
                  <a:srgbClr val="FFFFFF"/>
                </a:solidFill>
              </a:rPr>
              <a:t>Akul</a:t>
            </a:r>
            <a:r>
              <a:rPr lang="en-US" sz="1600">
                <a:solidFill>
                  <a:srgbClr val="FFFFFF"/>
                </a:solidFill>
              </a:rPr>
              <a:t> Vinod </a:t>
            </a:r>
            <a:r>
              <a:rPr lang="en-IN" sz="1600" err="1">
                <a:solidFill>
                  <a:srgbClr val="FFFFFF"/>
                </a:solidFill>
                <a:effectLst/>
                <a:latin typeface="Helvetica"/>
                <a:cs typeface="Helvetica"/>
              </a:rPr>
              <a:t>Adichikkatt</a:t>
            </a:r>
            <a:r>
              <a:rPr lang="en-US" sz="1600">
                <a:solidFill>
                  <a:srgbClr val="FFFFFF"/>
                </a:solidFill>
              </a:rPr>
              <a:t> – H00481041</a:t>
            </a:r>
          </a:p>
        </p:txBody>
      </p:sp>
    </p:spTree>
    <p:extLst>
      <p:ext uri="{BB962C8B-B14F-4D97-AF65-F5344CB8AC3E}">
        <p14:creationId xmlns:p14="http://schemas.microsoft.com/office/powerpoint/2010/main" val="294027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CEDB35-421F-4748-9169-92CB443FE91E}"/>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Clustering</a:t>
            </a:r>
          </a:p>
        </p:txBody>
      </p:sp>
      <p:sp>
        <p:nvSpPr>
          <p:cNvPr id="3" name="Content Placeholder 2">
            <a:extLst>
              <a:ext uri="{FF2B5EF4-FFF2-40B4-BE49-F238E27FC236}">
                <a16:creationId xmlns:a16="http://schemas.microsoft.com/office/drawing/2014/main" id="{11D6EBF8-5DD4-FF59-A69B-74978D45C6AC}"/>
              </a:ext>
            </a:extLst>
          </p:cNvPr>
          <p:cNvSpPr>
            <a:spLocks noGrp="1"/>
          </p:cNvSpPr>
          <p:nvPr>
            <p:ph idx="1"/>
          </p:nvPr>
        </p:nvSpPr>
        <p:spPr>
          <a:xfrm>
            <a:off x="996287" y="4121253"/>
            <a:ext cx="3125337" cy="1136843"/>
          </a:xfrm>
        </p:spPr>
        <p:txBody>
          <a:bodyPr vert="horz" lIns="91440" tIns="45720" rIns="91440" bIns="45720" rtlCol="0">
            <a:normAutofit/>
          </a:bodyPr>
          <a:lstStyle/>
          <a:p>
            <a:pPr marL="0" indent="0" algn="ctr">
              <a:buNone/>
            </a:pPr>
            <a:r>
              <a:rPr lang="en-US" sz="1800" kern="1200" dirty="0">
                <a:solidFill>
                  <a:schemeClr val="tx1"/>
                </a:solidFill>
                <a:latin typeface="+mn-lt"/>
                <a:ea typeface="+mn-ea"/>
                <a:cs typeface="+mn-cs"/>
              </a:rPr>
              <a:t>We have used K means for clustering process and found the best K value 5 using the elbow method.</a:t>
            </a:r>
          </a:p>
        </p:txBody>
      </p:sp>
      <p:pic>
        <p:nvPicPr>
          <p:cNvPr id="4" name="Content Placeholder 3" descr="A graph of a graph showing a number of cluster&#10;&#10;Description automatically generated">
            <a:extLst>
              <a:ext uri="{FF2B5EF4-FFF2-40B4-BE49-F238E27FC236}">
                <a16:creationId xmlns:a16="http://schemas.microsoft.com/office/drawing/2014/main" id="{52F0404A-9EFE-0619-A3E5-1878D8B014A8}"/>
              </a:ext>
            </a:extLst>
          </p:cNvPr>
          <p:cNvPicPr>
            <a:picLocks noChangeAspect="1"/>
          </p:cNvPicPr>
          <p:nvPr/>
        </p:nvPicPr>
        <p:blipFill>
          <a:blip r:embed="rId2"/>
          <a:stretch>
            <a:fillRect/>
          </a:stretch>
        </p:blipFill>
        <p:spPr>
          <a:xfrm>
            <a:off x="5802086" y="241795"/>
            <a:ext cx="5708649" cy="4295757"/>
          </a:xfrm>
          <a:prstGeom prst="rect">
            <a:avLst/>
          </a:prstGeom>
        </p:spPr>
      </p:pic>
      <p:sp>
        <p:nvSpPr>
          <p:cNvPr id="6" name="TextBox 5">
            <a:extLst>
              <a:ext uri="{FF2B5EF4-FFF2-40B4-BE49-F238E27FC236}">
                <a16:creationId xmlns:a16="http://schemas.microsoft.com/office/drawing/2014/main" id="{7921EA3B-5A21-6B8D-6896-6D1D6E664D47}"/>
              </a:ext>
            </a:extLst>
          </p:cNvPr>
          <p:cNvSpPr txBox="1"/>
          <p:nvPr/>
        </p:nvSpPr>
        <p:spPr>
          <a:xfrm>
            <a:off x="7363928" y="5882442"/>
            <a:ext cx="3470787" cy="369332"/>
          </a:xfrm>
          <a:prstGeom prst="rect">
            <a:avLst/>
          </a:prstGeom>
          <a:noFill/>
        </p:spPr>
        <p:txBody>
          <a:bodyPr wrap="square">
            <a:spAutoFit/>
          </a:bodyPr>
          <a:lstStyle/>
          <a:p>
            <a:pPr algn="ctr"/>
            <a:r>
              <a:rPr lang="en-IN" dirty="0"/>
              <a:t>K mean clustering score</a:t>
            </a:r>
          </a:p>
        </p:txBody>
      </p:sp>
      <p:pic>
        <p:nvPicPr>
          <p:cNvPr id="7" name="Picture 6">
            <a:extLst>
              <a:ext uri="{FF2B5EF4-FFF2-40B4-BE49-F238E27FC236}">
                <a16:creationId xmlns:a16="http://schemas.microsoft.com/office/drawing/2014/main" id="{57C81C4C-1A9D-D993-2031-0B7D92B6DDE9}"/>
              </a:ext>
            </a:extLst>
          </p:cNvPr>
          <p:cNvPicPr>
            <a:picLocks noChangeAspect="1"/>
          </p:cNvPicPr>
          <p:nvPr/>
        </p:nvPicPr>
        <p:blipFill>
          <a:blip r:embed="rId3"/>
          <a:stretch>
            <a:fillRect/>
          </a:stretch>
        </p:blipFill>
        <p:spPr>
          <a:xfrm>
            <a:off x="6558302" y="5002354"/>
            <a:ext cx="4877481" cy="695422"/>
          </a:xfrm>
          <a:prstGeom prst="rect">
            <a:avLst/>
          </a:prstGeom>
        </p:spPr>
      </p:pic>
      <p:sp>
        <p:nvSpPr>
          <p:cNvPr id="8" name="TextBox 7">
            <a:extLst>
              <a:ext uri="{FF2B5EF4-FFF2-40B4-BE49-F238E27FC236}">
                <a16:creationId xmlns:a16="http://schemas.microsoft.com/office/drawing/2014/main" id="{4B3F1D7F-7B49-5375-8D6B-0BD35CA3CE2D}"/>
              </a:ext>
            </a:extLst>
          </p:cNvPr>
          <p:cNvSpPr txBox="1"/>
          <p:nvPr/>
        </p:nvSpPr>
        <p:spPr>
          <a:xfrm>
            <a:off x="7227023" y="4448356"/>
            <a:ext cx="3540040" cy="369332"/>
          </a:xfrm>
          <a:prstGeom prst="rect">
            <a:avLst/>
          </a:prstGeom>
          <a:noFill/>
        </p:spPr>
        <p:txBody>
          <a:bodyPr wrap="square">
            <a:spAutoFit/>
          </a:bodyPr>
          <a:lstStyle/>
          <a:p>
            <a:pPr algn="ctr"/>
            <a:r>
              <a:rPr lang="en-US" dirty="0"/>
              <a:t>Elbow Method for K estimation</a:t>
            </a:r>
            <a:endParaRPr lang="en-IN" dirty="0"/>
          </a:p>
        </p:txBody>
      </p:sp>
    </p:spTree>
    <p:extLst>
      <p:ext uri="{BB962C8B-B14F-4D97-AF65-F5344CB8AC3E}">
        <p14:creationId xmlns:p14="http://schemas.microsoft.com/office/powerpoint/2010/main" val="4175894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6080C-85E9-F840-8B86-EAAFE2172ACB}"/>
              </a:ext>
            </a:extLst>
          </p:cNvPr>
          <p:cNvSpPr>
            <a:spLocks noGrp="1"/>
          </p:cNvSpPr>
          <p:nvPr>
            <p:ph type="title"/>
          </p:nvPr>
        </p:nvSpPr>
        <p:spPr>
          <a:xfrm>
            <a:off x="1137033" y="670559"/>
            <a:ext cx="4683321" cy="2148841"/>
          </a:xfrm>
        </p:spPr>
        <p:txBody>
          <a:bodyPr anchor="t">
            <a:normAutofit/>
          </a:bodyPr>
          <a:lstStyle/>
          <a:p>
            <a:r>
              <a:rPr lang="en-US"/>
              <a:t>Image dataset classification</a:t>
            </a:r>
          </a:p>
        </p:txBody>
      </p:sp>
      <p:pic>
        <p:nvPicPr>
          <p:cNvPr id="18" name="Picture 17" descr="A picture of an electromagnetic radiation">
            <a:extLst>
              <a:ext uri="{FF2B5EF4-FFF2-40B4-BE49-F238E27FC236}">
                <a16:creationId xmlns:a16="http://schemas.microsoft.com/office/drawing/2014/main" id="{7D643F0A-2F3E-52D7-66EA-7F632466D436}"/>
              </a:ext>
            </a:extLst>
          </p:cNvPr>
          <p:cNvPicPr>
            <a:picLocks noChangeAspect="1"/>
          </p:cNvPicPr>
          <p:nvPr/>
        </p:nvPicPr>
        <p:blipFill>
          <a:blip r:embed="rId3"/>
          <a:srcRect t="6894" b="6243"/>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5" name="Content Placeholder 4">
            <a:extLst>
              <a:ext uri="{FF2B5EF4-FFF2-40B4-BE49-F238E27FC236}">
                <a16:creationId xmlns:a16="http://schemas.microsoft.com/office/drawing/2014/main" id="{20CFA49C-0EEE-3634-F5C9-C42C212F1A18}"/>
              </a:ext>
            </a:extLst>
          </p:cNvPr>
          <p:cNvSpPr>
            <a:spLocks noGrp="1"/>
          </p:cNvSpPr>
          <p:nvPr>
            <p:ph idx="1"/>
          </p:nvPr>
        </p:nvSpPr>
        <p:spPr>
          <a:xfrm>
            <a:off x="6797004" y="670559"/>
            <a:ext cx="4555782" cy="5445076"/>
          </a:xfrm>
        </p:spPr>
        <p:txBody>
          <a:bodyPr anchor="t">
            <a:normAutofit/>
          </a:bodyPr>
          <a:lstStyle/>
          <a:p>
            <a:r>
              <a:rPr lang="en-IN" sz="1900"/>
              <a:t>Data loading and inspection</a:t>
            </a:r>
          </a:p>
          <a:p>
            <a:r>
              <a:rPr lang="en-IN" sz="1900"/>
              <a:t>Data Splitting </a:t>
            </a:r>
          </a:p>
          <a:p>
            <a:r>
              <a:rPr lang="en-IN" sz="1900"/>
              <a:t>Data augmentation</a:t>
            </a:r>
          </a:p>
          <a:p>
            <a:r>
              <a:rPr lang="en-IN" sz="1900"/>
              <a:t>We aim to classify the images into 4 categories</a:t>
            </a:r>
          </a:p>
          <a:p>
            <a:pPr lvl="1"/>
            <a:r>
              <a:rPr lang="en-IN" sz="1900"/>
              <a:t>ECG images of Myocardial Infraction Patients</a:t>
            </a:r>
          </a:p>
          <a:p>
            <a:pPr lvl="1"/>
            <a:r>
              <a:rPr lang="en-IN" sz="1900"/>
              <a:t>ECG images of Patient that have abnormal heartbeat</a:t>
            </a:r>
          </a:p>
          <a:p>
            <a:pPr lvl="1"/>
            <a:r>
              <a:rPr lang="en-IN" sz="1900"/>
              <a:t>ECG images of patient that have history of MI</a:t>
            </a:r>
          </a:p>
          <a:p>
            <a:pPr lvl="1"/>
            <a:r>
              <a:rPr lang="en-IN" sz="1900"/>
              <a:t>Normal person ECG image</a:t>
            </a:r>
          </a:p>
          <a:p>
            <a:r>
              <a:rPr lang="en-IN" sz="1900"/>
              <a:t>We are using two models and determine which generates better classification accuracy</a:t>
            </a:r>
          </a:p>
          <a:p>
            <a:pPr lvl="1"/>
            <a:r>
              <a:rPr lang="en-IN" sz="1900"/>
              <a:t>MLP</a:t>
            </a:r>
          </a:p>
          <a:p>
            <a:pPr lvl="1"/>
            <a:r>
              <a:rPr lang="en-IN" sz="1900"/>
              <a:t>CNN</a:t>
            </a:r>
          </a:p>
        </p:txBody>
      </p:sp>
    </p:spTree>
    <p:extLst>
      <p:ext uri="{BB962C8B-B14F-4D97-AF65-F5344CB8AC3E}">
        <p14:creationId xmlns:p14="http://schemas.microsoft.com/office/powerpoint/2010/main" val="1672733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7E6A3-9CBC-6AD6-5782-5191AA50BB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MLP</a:t>
            </a:r>
          </a:p>
        </p:txBody>
      </p:sp>
      <p:pic>
        <p:nvPicPr>
          <p:cNvPr id="5" name="Content Placeholder 4" descr="A graph showing the results of a model accuracy&#10;&#10;Description automatically generated">
            <a:extLst>
              <a:ext uri="{FF2B5EF4-FFF2-40B4-BE49-F238E27FC236}">
                <a16:creationId xmlns:a16="http://schemas.microsoft.com/office/drawing/2014/main" id="{F890AF79-7BC2-707F-46F0-895270558333}"/>
              </a:ext>
            </a:extLst>
          </p:cNvPr>
          <p:cNvPicPr>
            <a:picLocks noGrp="1" noChangeAspect="1"/>
          </p:cNvPicPr>
          <p:nvPr>
            <p:ph idx="1"/>
          </p:nvPr>
        </p:nvPicPr>
        <p:blipFill>
          <a:blip r:embed="rId2"/>
          <a:stretch>
            <a:fillRect/>
          </a:stretch>
        </p:blipFill>
        <p:spPr>
          <a:xfrm>
            <a:off x="4777316" y="766411"/>
            <a:ext cx="6780700" cy="5322849"/>
          </a:xfrm>
          <a:prstGeom prst="rect">
            <a:avLst/>
          </a:prstGeom>
        </p:spPr>
      </p:pic>
    </p:spTree>
    <p:extLst>
      <p:ext uri="{BB962C8B-B14F-4D97-AF65-F5344CB8AC3E}">
        <p14:creationId xmlns:p14="http://schemas.microsoft.com/office/powerpoint/2010/main" val="414821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57F81-AC91-E9C7-F8E2-8E0960165EB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CNN</a:t>
            </a:r>
          </a:p>
        </p:txBody>
      </p:sp>
      <p:pic>
        <p:nvPicPr>
          <p:cNvPr id="5" name="Content Placeholder 4" descr="A graph showing the results of a model accuracy&#10;&#10;Description automatically generated">
            <a:extLst>
              <a:ext uri="{FF2B5EF4-FFF2-40B4-BE49-F238E27FC236}">
                <a16:creationId xmlns:a16="http://schemas.microsoft.com/office/drawing/2014/main" id="{7924830E-A555-DBD3-36E6-61C42C2299F3}"/>
              </a:ext>
            </a:extLst>
          </p:cNvPr>
          <p:cNvPicPr>
            <a:picLocks noGrp="1" noChangeAspect="1"/>
          </p:cNvPicPr>
          <p:nvPr>
            <p:ph idx="1"/>
          </p:nvPr>
        </p:nvPicPr>
        <p:blipFill>
          <a:blip r:embed="rId2"/>
          <a:stretch>
            <a:fillRect/>
          </a:stretch>
        </p:blipFill>
        <p:spPr>
          <a:xfrm>
            <a:off x="4777316" y="766411"/>
            <a:ext cx="6780700" cy="5322849"/>
          </a:xfrm>
          <a:prstGeom prst="rect">
            <a:avLst/>
          </a:prstGeom>
        </p:spPr>
      </p:pic>
    </p:spTree>
    <p:extLst>
      <p:ext uri="{BB962C8B-B14F-4D97-AF65-F5344CB8AC3E}">
        <p14:creationId xmlns:p14="http://schemas.microsoft.com/office/powerpoint/2010/main" val="463736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445BB1-BE3B-16C3-017B-95D97B86ECF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Comparing both MLP and CNN</a:t>
            </a:r>
          </a:p>
        </p:txBody>
      </p:sp>
      <p:pic>
        <p:nvPicPr>
          <p:cNvPr id="11" name="Content Placeholder 10" descr="A graph of a training and validation accuracy&#10;&#10;Description automatically generated">
            <a:extLst>
              <a:ext uri="{FF2B5EF4-FFF2-40B4-BE49-F238E27FC236}">
                <a16:creationId xmlns:a16="http://schemas.microsoft.com/office/drawing/2014/main" id="{2BDDB85E-CC8A-D801-F5F0-51951EA87B7F}"/>
              </a:ext>
            </a:extLst>
          </p:cNvPr>
          <p:cNvPicPr>
            <a:picLocks noGrp="1" noChangeAspect="1"/>
          </p:cNvPicPr>
          <p:nvPr>
            <p:ph idx="1"/>
          </p:nvPr>
        </p:nvPicPr>
        <p:blipFill>
          <a:blip r:embed="rId2"/>
          <a:srcRect b="1462"/>
          <a:stretch/>
        </p:blipFill>
        <p:spPr>
          <a:xfrm>
            <a:off x="1966929" y="1675227"/>
            <a:ext cx="8258141" cy="4394199"/>
          </a:xfrm>
          <a:prstGeom prst="rect">
            <a:avLst/>
          </a:prstGeom>
        </p:spPr>
      </p:pic>
    </p:spTree>
    <p:extLst>
      <p:ext uri="{BB962C8B-B14F-4D97-AF65-F5344CB8AC3E}">
        <p14:creationId xmlns:p14="http://schemas.microsoft.com/office/powerpoint/2010/main" val="33451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3015-A2F6-4393-B2D3-12DBA7B90B01}"/>
              </a:ext>
            </a:extLst>
          </p:cNvPr>
          <p:cNvSpPr>
            <a:spLocks noGrp="1"/>
          </p:cNvSpPr>
          <p:nvPr>
            <p:ph type="title"/>
          </p:nvPr>
        </p:nvSpPr>
        <p:spPr/>
        <p:txBody>
          <a:bodyPr/>
          <a:lstStyle/>
          <a:p>
            <a:pPr algn="ctr"/>
            <a:r>
              <a:rPr lang="en-IN"/>
              <a:t>CHALLENGES FACED</a:t>
            </a:r>
            <a:endParaRPr lang="en-AE"/>
          </a:p>
        </p:txBody>
      </p:sp>
      <p:sp>
        <p:nvSpPr>
          <p:cNvPr id="3" name="Content Placeholder 2">
            <a:extLst>
              <a:ext uri="{FF2B5EF4-FFF2-40B4-BE49-F238E27FC236}">
                <a16:creationId xmlns:a16="http://schemas.microsoft.com/office/drawing/2014/main" id="{ABE328DD-5700-48DF-9417-71697242CE62}"/>
              </a:ext>
            </a:extLst>
          </p:cNvPr>
          <p:cNvSpPr>
            <a:spLocks noGrp="1"/>
          </p:cNvSpPr>
          <p:nvPr>
            <p:ph idx="1"/>
          </p:nvPr>
        </p:nvSpPr>
        <p:spPr>
          <a:xfrm>
            <a:off x="838200" y="1825625"/>
            <a:ext cx="10515600" cy="1603375"/>
          </a:xfrm>
        </p:spPr>
        <p:txBody>
          <a:bodyPr>
            <a:normAutofit lnSpcReduction="10000"/>
          </a:bodyPr>
          <a:lstStyle/>
          <a:p>
            <a:r>
              <a:rPr lang="en-IN"/>
              <a:t>The output while using CNN was Overfitting for L1 regularization</a:t>
            </a:r>
          </a:p>
          <a:p>
            <a:r>
              <a:rPr lang="en-IN"/>
              <a:t>  In K means </a:t>
            </a:r>
            <a:r>
              <a:rPr lang="en-US"/>
              <a:t>since this is a binary classification dataset, the clustering may not perfectly align with the target variable because clustering is unsupervised</a:t>
            </a:r>
            <a:endParaRPr lang="en-AE"/>
          </a:p>
        </p:txBody>
      </p:sp>
      <p:sp>
        <p:nvSpPr>
          <p:cNvPr id="4" name="Title 1">
            <a:extLst>
              <a:ext uri="{FF2B5EF4-FFF2-40B4-BE49-F238E27FC236}">
                <a16:creationId xmlns:a16="http://schemas.microsoft.com/office/drawing/2014/main" id="{ABBB0DF6-DFD1-44EA-AB0C-417433E890B3}"/>
              </a:ext>
            </a:extLst>
          </p:cNvPr>
          <p:cNvSpPr txBox="1">
            <a:spLocks/>
          </p:cNvSpPr>
          <p:nvPr/>
        </p:nvSpPr>
        <p:spPr>
          <a:xfrm>
            <a:off x="838200" y="31624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a:t>SOLUTIONS</a:t>
            </a:r>
            <a:endParaRPr lang="en-AE"/>
          </a:p>
        </p:txBody>
      </p:sp>
      <p:sp>
        <p:nvSpPr>
          <p:cNvPr id="5" name="TextBox 4">
            <a:extLst>
              <a:ext uri="{FF2B5EF4-FFF2-40B4-BE49-F238E27FC236}">
                <a16:creationId xmlns:a16="http://schemas.microsoft.com/office/drawing/2014/main" id="{49CBC7E5-F4E8-4971-886A-C2D406695C59}"/>
              </a:ext>
            </a:extLst>
          </p:cNvPr>
          <p:cNvSpPr txBox="1"/>
          <p:nvPr/>
        </p:nvSpPr>
        <p:spPr>
          <a:xfrm>
            <a:off x="1238865" y="4355690"/>
            <a:ext cx="10333703" cy="757130"/>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sz="2800">
                <a:solidFill>
                  <a:prstClr val="black"/>
                </a:solidFill>
                <a:latin typeface="Aptos" panose="02110004020202020204"/>
              </a:rPr>
              <a:t>L2 regularization was used for normalization</a:t>
            </a:r>
            <a:endParaRPr kumimoji="0" lang="en-IN" sz="28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indent="-285750">
              <a:buFont typeface="Arial" panose="020B0604020202020204" pitchFamily="34" charset="0"/>
              <a:buChar char="•"/>
            </a:pPr>
            <a:endParaRPr lang="en-AE"/>
          </a:p>
        </p:txBody>
      </p:sp>
    </p:spTree>
    <p:extLst>
      <p:ext uri="{BB962C8B-B14F-4D97-AF65-F5344CB8AC3E}">
        <p14:creationId xmlns:p14="http://schemas.microsoft.com/office/powerpoint/2010/main" val="4192721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43EA03-9D3F-8FAE-6BFB-24C5F08428AC}"/>
              </a:ext>
            </a:extLst>
          </p:cNvPr>
          <p:cNvSpPr>
            <a:spLocks noGrp="1"/>
          </p:cNvSpPr>
          <p:nvPr>
            <p:ph type="title"/>
          </p:nvPr>
        </p:nvSpPr>
        <p:spPr>
          <a:xfrm>
            <a:off x="1371599" y="294538"/>
            <a:ext cx="9895951" cy="1033669"/>
          </a:xfrm>
        </p:spPr>
        <p:txBody>
          <a:bodyPr>
            <a:normAutofit/>
          </a:bodyPr>
          <a:lstStyle/>
          <a:p>
            <a:r>
              <a:rPr lang="en-IN" sz="4000">
                <a:solidFill>
                  <a:srgbClr val="FFFFFF"/>
                </a:solidFill>
              </a:rPr>
              <a:t>Conclusion</a:t>
            </a:r>
          </a:p>
        </p:txBody>
      </p:sp>
      <p:sp>
        <p:nvSpPr>
          <p:cNvPr id="3" name="Content Placeholder 2">
            <a:extLst>
              <a:ext uri="{FF2B5EF4-FFF2-40B4-BE49-F238E27FC236}">
                <a16:creationId xmlns:a16="http://schemas.microsoft.com/office/drawing/2014/main" id="{548C2510-8B1C-076E-14E0-F7AF02F42A04}"/>
              </a:ext>
            </a:extLst>
          </p:cNvPr>
          <p:cNvSpPr>
            <a:spLocks noGrp="1"/>
          </p:cNvSpPr>
          <p:nvPr>
            <p:ph idx="1"/>
          </p:nvPr>
        </p:nvSpPr>
        <p:spPr>
          <a:xfrm>
            <a:off x="1371599" y="1597432"/>
            <a:ext cx="9724031" cy="3683358"/>
          </a:xfrm>
        </p:spPr>
        <p:txBody>
          <a:bodyPr anchor="ctr">
            <a:normAutofit/>
          </a:bodyPr>
          <a:lstStyle/>
          <a:p>
            <a:pPr marL="0" indent="0">
              <a:buNone/>
            </a:pPr>
            <a:r>
              <a:rPr lang="en-US" sz="1700" dirty="0"/>
              <a:t>Dataset 1 </a:t>
            </a:r>
            <a:r>
              <a:rPr lang="en-US" sz="1700" dirty="0" err="1"/>
              <a:t>HeartDiseaseClassification.ipynb</a:t>
            </a:r>
            <a:r>
              <a:rPr lang="en-US" sz="1700" dirty="0"/>
              <a:t> </a:t>
            </a:r>
          </a:p>
          <a:p>
            <a:pPr lvl="1"/>
            <a:r>
              <a:rPr lang="en-US" sz="1700" dirty="0"/>
              <a:t>Among all models tested, Random Forest consistently had shown the best performance across different metrics (Accuracy, Precision, Recall, and F1-score) •</a:t>
            </a:r>
          </a:p>
          <a:p>
            <a:pPr lvl="2"/>
            <a:r>
              <a:rPr lang="en-US" sz="1700" dirty="0"/>
              <a:t> Without K-Fold validation, the Random Forest achieved an accuracy of 93%. •</a:t>
            </a:r>
          </a:p>
          <a:p>
            <a:pPr lvl="2"/>
            <a:r>
              <a:rPr lang="en-US" sz="1700" dirty="0"/>
              <a:t> K-Fold cross-validation improved the accuracy for most models, especially Random Forest and Gradient Boosting. •</a:t>
            </a:r>
          </a:p>
          <a:p>
            <a:pPr lvl="2"/>
            <a:r>
              <a:rPr lang="en-US" sz="1700" dirty="0"/>
              <a:t> After applying K-Fold cross-validation, the accuracy of Random Forest increased to 95% •</a:t>
            </a:r>
          </a:p>
          <a:p>
            <a:pPr lvl="2"/>
            <a:r>
              <a:rPr lang="en-US" sz="1700" dirty="0"/>
              <a:t> The scores (ARI: 0.1567, NMI: 0.2058, and Silhouette: 0.1573) indicate that the clustering structure is weak, suggesting the data may not be naturally separable into distinct clusters or the features may need more preprocessing or feature engineering. The Random forest is the more reliable and accurate algorithm for this dataset, with a accuracy of 95 %.</a:t>
            </a:r>
          </a:p>
        </p:txBody>
      </p:sp>
      <p:sp>
        <p:nvSpPr>
          <p:cNvPr id="4" name="Content Placeholder 2">
            <a:extLst>
              <a:ext uri="{FF2B5EF4-FFF2-40B4-BE49-F238E27FC236}">
                <a16:creationId xmlns:a16="http://schemas.microsoft.com/office/drawing/2014/main" id="{A79EE598-FD51-9D3A-5DD0-7A05C75C5E2B}"/>
              </a:ext>
            </a:extLst>
          </p:cNvPr>
          <p:cNvSpPr txBox="1">
            <a:spLocks/>
          </p:cNvSpPr>
          <p:nvPr/>
        </p:nvSpPr>
        <p:spPr>
          <a:xfrm>
            <a:off x="1371599" y="4670324"/>
            <a:ext cx="8276026" cy="178197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en-US" sz="1700" dirty="0">
                <a:solidFill>
                  <a:schemeClr val="tx1">
                    <a:lumMod val="85000"/>
                    <a:lumOff val="15000"/>
                  </a:schemeClr>
                </a:solidFill>
              </a:rPr>
              <a:t>Dataset 2 </a:t>
            </a:r>
            <a:r>
              <a:rPr lang="en-US" sz="1700" dirty="0" err="1">
                <a:solidFill>
                  <a:schemeClr val="tx1">
                    <a:lumMod val="85000"/>
                    <a:lumOff val="15000"/>
                  </a:schemeClr>
                </a:solidFill>
              </a:rPr>
              <a:t>ECGImageClassification.ipynb</a:t>
            </a:r>
            <a:r>
              <a:rPr lang="en-US" sz="1700" dirty="0">
                <a:solidFill>
                  <a:schemeClr val="tx1">
                    <a:lumMod val="85000"/>
                    <a:lumOff val="15000"/>
                  </a:schemeClr>
                </a:solidFill>
              </a:rPr>
              <a:t> </a:t>
            </a:r>
          </a:p>
          <a:p>
            <a:pPr lvl="1"/>
            <a:r>
              <a:rPr lang="en-US" sz="1700" dirty="0">
                <a:solidFill>
                  <a:schemeClr val="tx1">
                    <a:lumMod val="85000"/>
                    <a:lumOff val="15000"/>
                  </a:schemeClr>
                </a:solidFill>
              </a:rPr>
              <a:t>Both models have high variability in accuracy across epochs, which is due to Insufficient Training data or Noisy Data</a:t>
            </a:r>
          </a:p>
          <a:p>
            <a:pPr lvl="1"/>
            <a:r>
              <a:rPr lang="en-US" sz="1700" dirty="0">
                <a:solidFill>
                  <a:schemeClr val="tx1">
                    <a:lumMod val="85000"/>
                    <a:lumOff val="15000"/>
                  </a:schemeClr>
                </a:solidFill>
              </a:rPr>
              <a:t>But we can say the best among the both models is CNN model.</a:t>
            </a:r>
            <a:endParaRPr lang="en-IN" sz="1700" dirty="0">
              <a:solidFill>
                <a:schemeClr val="tx1">
                  <a:lumMod val="85000"/>
                  <a:lumOff val="15000"/>
                </a:schemeClr>
              </a:solidFill>
            </a:endParaRPr>
          </a:p>
        </p:txBody>
      </p:sp>
    </p:spTree>
    <p:extLst>
      <p:ext uri="{BB962C8B-B14F-4D97-AF65-F5344CB8AC3E}">
        <p14:creationId xmlns:p14="http://schemas.microsoft.com/office/powerpoint/2010/main" val="246411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5E743B-7E15-1C2B-98F3-D6919CB177E6}"/>
              </a:ext>
            </a:extLst>
          </p:cNvPr>
          <p:cNvSpPr>
            <a:spLocks noGrp="1"/>
          </p:cNvSpPr>
          <p:nvPr>
            <p:ph type="title"/>
          </p:nvPr>
        </p:nvSpPr>
        <p:spPr>
          <a:xfrm>
            <a:off x="1629751" y="934327"/>
            <a:ext cx="8924392" cy="1058275"/>
          </a:xfrm>
        </p:spPr>
        <p:txBody>
          <a:bodyPr>
            <a:normAutofit/>
          </a:bodyPr>
          <a:lstStyle/>
          <a:p>
            <a:pPr algn="ctr"/>
            <a:r>
              <a:rPr lang="en-IN">
                <a:effectLst/>
                <a:latin typeface="Helvetica" pitchFamily="2" charset="0"/>
              </a:rPr>
              <a:t>Group Declaration</a:t>
            </a:r>
            <a:endParaRPr lang="en-US"/>
          </a:p>
        </p:txBody>
      </p:sp>
      <p:sp>
        <p:nvSpPr>
          <p:cNvPr id="10" name="Freeform: Shape 9">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D7DE345-95F5-0E45-2EC1-B48B3BE03F29}"/>
              </a:ext>
            </a:extLst>
          </p:cNvPr>
          <p:cNvSpPr>
            <a:spLocks noGrp="1"/>
          </p:cNvSpPr>
          <p:nvPr>
            <p:ph idx="1"/>
          </p:nvPr>
        </p:nvSpPr>
        <p:spPr>
          <a:xfrm>
            <a:off x="1941207" y="2752316"/>
            <a:ext cx="8309586" cy="2756848"/>
          </a:xfrm>
        </p:spPr>
        <p:txBody>
          <a:bodyPr>
            <a:normAutofit/>
          </a:bodyPr>
          <a:lstStyle/>
          <a:p>
            <a:r>
              <a:rPr lang="en-IN" sz="2000">
                <a:effectLst/>
                <a:latin typeface="Helvetica" pitchFamily="2" charset="0"/>
              </a:rPr>
              <a:t>Edwin Binu - – Data Preparation and GridSearchCV</a:t>
            </a:r>
          </a:p>
          <a:p>
            <a:r>
              <a:rPr lang="en-IN" sz="2000">
                <a:effectLst/>
                <a:latin typeface="Helvetica" pitchFamily="2" charset="0"/>
              </a:rPr>
              <a:t>Abhay Krishnan – Algorithm and K Fold</a:t>
            </a:r>
          </a:p>
          <a:p>
            <a:r>
              <a:rPr lang="en-IN" sz="2000">
                <a:effectLst/>
                <a:latin typeface="Helvetica" pitchFamily="2" charset="0"/>
              </a:rPr>
              <a:t>Aghil Subramanian Kizhukkulathil – Elbow Method and KMeans</a:t>
            </a:r>
          </a:p>
          <a:p>
            <a:r>
              <a:rPr lang="en-IN" sz="2000">
                <a:effectLst/>
                <a:latin typeface="Helvetica" pitchFamily="2" charset="0"/>
              </a:rPr>
              <a:t>Akul Vinod Adichikkatt – Data Preparation and MLP Algorithm</a:t>
            </a:r>
          </a:p>
          <a:p>
            <a:r>
              <a:rPr lang="en-IN" sz="2000">
                <a:effectLst/>
                <a:latin typeface="Helvetica" pitchFamily="2" charset="0"/>
              </a:rPr>
              <a:t>Muhammad Hilal Aslam - Graphs and CNN Algorithm</a:t>
            </a:r>
          </a:p>
        </p:txBody>
      </p:sp>
    </p:spTree>
    <p:extLst>
      <p:ext uri="{BB962C8B-B14F-4D97-AF65-F5344CB8AC3E}">
        <p14:creationId xmlns:p14="http://schemas.microsoft.com/office/powerpoint/2010/main" val="3894244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7" name="Rectangle 45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AEE4A-7281-7B3E-339D-1561A3AFA204}"/>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b="1" u="sng" kern="1200">
                <a:solidFill>
                  <a:srgbClr val="FFFFFF"/>
                </a:solidFill>
                <a:latin typeface="+mj-lt"/>
                <a:ea typeface="+mj-ea"/>
                <a:cs typeface="+mj-cs"/>
              </a:rPr>
              <a:t>PROJECT TIMELINE</a:t>
            </a:r>
          </a:p>
        </p:txBody>
      </p:sp>
      <p:sp>
        <p:nvSpPr>
          <p:cNvPr id="461" name="Arc 46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3" name="Oval 46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F61C4CA-EEB0-4772-41F5-92567951B929}"/>
              </a:ext>
            </a:extLst>
          </p:cNvPr>
          <p:cNvSpPr/>
          <p:nvPr/>
        </p:nvSpPr>
        <p:spPr>
          <a:xfrm>
            <a:off x="5370153" y="1526033"/>
            <a:ext cx="5536397" cy="3935281"/>
          </a:xfrm>
          <a:prstGeom prst="rect">
            <a:avLst/>
          </a:prstGeom>
        </p:spPr>
        <p:txBody>
          <a:bodyPr vert="horz" lIns="91440" tIns="45720" rIns="91440" bIns="45720" rtlCol="0">
            <a:normAutofit/>
          </a:bodyPr>
          <a:lstStyle/>
          <a:p>
            <a:pPr lvl="0" indent="-228600">
              <a:lnSpc>
                <a:spcPct val="90000"/>
              </a:lnSpc>
              <a:spcAft>
                <a:spcPts val="600"/>
              </a:spcAft>
              <a:buFont typeface="Arial" panose="020B0604020202020204" pitchFamily="34" charset="0"/>
              <a:buChar char="•"/>
            </a:pPr>
            <a:r>
              <a:rPr lang="en-US"/>
              <a:t>R1 Project Topic, Direction</a:t>
            </a:r>
          </a:p>
          <a:p>
            <a:pPr lvl="0" indent="-228600">
              <a:lnSpc>
                <a:spcPct val="90000"/>
              </a:lnSpc>
              <a:spcAft>
                <a:spcPts val="600"/>
              </a:spcAft>
              <a:buFont typeface="Arial" panose="020B0604020202020204" pitchFamily="34" charset="0"/>
              <a:buChar char="•"/>
            </a:pPr>
            <a:r>
              <a:rPr lang="en-US"/>
              <a:t>R2 Data Analysis and Exploration</a:t>
            </a:r>
          </a:p>
          <a:p>
            <a:pPr lvl="0" indent="-228600">
              <a:lnSpc>
                <a:spcPct val="90000"/>
              </a:lnSpc>
              <a:spcAft>
                <a:spcPts val="600"/>
              </a:spcAft>
              <a:buFont typeface="Arial" panose="020B0604020202020204" pitchFamily="34" charset="0"/>
              <a:buChar char="•"/>
            </a:pPr>
            <a:r>
              <a:rPr lang="en-US"/>
              <a:t>R3 Clustering</a:t>
            </a:r>
          </a:p>
          <a:p>
            <a:pPr lvl="0" indent="-228600">
              <a:lnSpc>
                <a:spcPct val="90000"/>
              </a:lnSpc>
              <a:spcAft>
                <a:spcPts val="600"/>
              </a:spcAft>
              <a:buFont typeface="Arial" panose="020B0604020202020204" pitchFamily="34" charset="0"/>
              <a:buChar char="•"/>
            </a:pPr>
            <a:r>
              <a:rPr lang="en-US"/>
              <a:t>R4 Training and Evaluation</a:t>
            </a:r>
          </a:p>
          <a:p>
            <a:pPr lvl="0" indent="-228600">
              <a:lnSpc>
                <a:spcPct val="90000"/>
              </a:lnSpc>
              <a:spcAft>
                <a:spcPts val="600"/>
              </a:spcAft>
              <a:buFont typeface="Arial" panose="020B0604020202020204" pitchFamily="34" charset="0"/>
              <a:buChar char="•"/>
            </a:pPr>
            <a:r>
              <a:rPr lang="en-US"/>
              <a:t>R5 Neural Networks </a:t>
            </a:r>
          </a:p>
        </p:txBody>
      </p:sp>
    </p:spTree>
    <p:extLst>
      <p:ext uri="{BB962C8B-B14F-4D97-AF65-F5344CB8AC3E}">
        <p14:creationId xmlns:p14="http://schemas.microsoft.com/office/powerpoint/2010/main" val="1983766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42E5-9418-60C0-96B4-CCF5501E313D}"/>
              </a:ext>
            </a:extLst>
          </p:cNvPr>
          <p:cNvSpPr>
            <a:spLocks noGrp="1"/>
          </p:cNvSpPr>
          <p:nvPr>
            <p:ph type="title"/>
          </p:nvPr>
        </p:nvSpPr>
        <p:spPr/>
        <p:txBody>
          <a:bodyPr/>
          <a:lstStyle/>
          <a:p>
            <a:r>
              <a:rPr lang="en-IN" b="1" u="sng">
                <a:latin typeface="Arial" panose="020B0604020202020204" pitchFamily="34" charset="0"/>
                <a:cs typeface="Arial" panose="020B0604020202020204" pitchFamily="34" charset="0"/>
              </a:rPr>
              <a:t>DATASET</a:t>
            </a:r>
          </a:p>
        </p:txBody>
      </p:sp>
      <p:graphicFrame>
        <p:nvGraphicFramePr>
          <p:cNvPr id="8" name="Table 7">
            <a:extLst>
              <a:ext uri="{FF2B5EF4-FFF2-40B4-BE49-F238E27FC236}">
                <a16:creationId xmlns:a16="http://schemas.microsoft.com/office/drawing/2014/main" id="{2ECE14CD-1DCF-1073-96E3-3E3F57375FD2}"/>
              </a:ext>
            </a:extLst>
          </p:cNvPr>
          <p:cNvGraphicFramePr>
            <a:graphicFrameLocks noGrp="1"/>
          </p:cNvGraphicFramePr>
          <p:nvPr>
            <p:extLst>
              <p:ext uri="{D42A27DB-BD31-4B8C-83A1-F6EECF244321}">
                <p14:modId xmlns:p14="http://schemas.microsoft.com/office/powerpoint/2010/main" val="434838250"/>
              </p:ext>
            </p:extLst>
          </p:nvPr>
        </p:nvGraphicFramePr>
        <p:xfrm>
          <a:off x="261171" y="1829847"/>
          <a:ext cx="6027172" cy="4663028"/>
        </p:xfrm>
        <a:graphic>
          <a:graphicData uri="http://schemas.openxmlformats.org/drawingml/2006/table">
            <a:tbl>
              <a:tblPr>
                <a:tableStyleId>{69CF1AB2-1976-4502-BF36-3FF5EA218861}</a:tableStyleId>
              </a:tblPr>
              <a:tblGrid>
                <a:gridCol w="594506">
                  <a:extLst>
                    <a:ext uri="{9D8B030D-6E8A-4147-A177-3AD203B41FA5}">
                      <a16:colId xmlns:a16="http://schemas.microsoft.com/office/drawing/2014/main" val="687064186"/>
                    </a:ext>
                  </a:extLst>
                </a:gridCol>
                <a:gridCol w="367813">
                  <a:extLst>
                    <a:ext uri="{9D8B030D-6E8A-4147-A177-3AD203B41FA5}">
                      <a16:colId xmlns:a16="http://schemas.microsoft.com/office/drawing/2014/main" val="4091987418"/>
                    </a:ext>
                  </a:extLst>
                </a:gridCol>
                <a:gridCol w="464646">
                  <a:extLst>
                    <a:ext uri="{9D8B030D-6E8A-4147-A177-3AD203B41FA5}">
                      <a16:colId xmlns:a16="http://schemas.microsoft.com/office/drawing/2014/main" val="2868535058"/>
                    </a:ext>
                  </a:extLst>
                </a:gridCol>
                <a:gridCol w="419093">
                  <a:extLst>
                    <a:ext uri="{9D8B030D-6E8A-4147-A177-3AD203B41FA5}">
                      <a16:colId xmlns:a16="http://schemas.microsoft.com/office/drawing/2014/main" val="3618703117"/>
                    </a:ext>
                  </a:extLst>
                </a:gridCol>
                <a:gridCol w="655971">
                  <a:extLst>
                    <a:ext uri="{9D8B030D-6E8A-4147-A177-3AD203B41FA5}">
                      <a16:colId xmlns:a16="http://schemas.microsoft.com/office/drawing/2014/main" val="3764183577"/>
                    </a:ext>
                  </a:extLst>
                </a:gridCol>
                <a:gridCol w="519310">
                  <a:extLst>
                    <a:ext uri="{9D8B030D-6E8A-4147-A177-3AD203B41FA5}">
                      <a16:colId xmlns:a16="http://schemas.microsoft.com/office/drawing/2014/main" val="2642982991"/>
                    </a:ext>
                  </a:extLst>
                </a:gridCol>
                <a:gridCol w="510200">
                  <a:extLst>
                    <a:ext uri="{9D8B030D-6E8A-4147-A177-3AD203B41FA5}">
                      <a16:colId xmlns:a16="http://schemas.microsoft.com/office/drawing/2014/main" val="4094883266"/>
                    </a:ext>
                  </a:extLst>
                </a:gridCol>
                <a:gridCol w="588177">
                  <a:extLst>
                    <a:ext uri="{9D8B030D-6E8A-4147-A177-3AD203B41FA5}">
                      <a16:colId xmlns:a16="http://schemas.microsoft.com/office/drawing/2014/main" val="304766057"/>
                    </a:ext>
                  </a:extLst>
                </a:gridCol>
                <a:gridCol w="540774">
                  <a:extLst>
                    <a:ext uri="{9D8B030D-6E8A-4147-A177-3AD203B41FA5}">
                      <a16:colId xmlns:a16="http://schemas.microsoft.com/office/drawing/2014/main" val="1438979664"/>
                    </a:ext>
                  </a:extLst>
                </a:gridCol>
                <a:gridCol w="511278">
                  <a:extLst>
                    <a:ext uri="{9D8B030D-6E8A-4147-A177-3AD203B41FA5}">
                      <a16:colId xmlns:a16="http://schemas.microsoft.com/office/drawing/2014/main" val="3812399528"/>
                    </a:ext>
                  </a:extLst>
                </a:gridCol>
                <a:gridCol w="373626">
                  <a:extLst>
                    <a:ext uri="{9D8B030D-6E8A-4147-A177-3AD203B41FA5}">
                      <a16:colId xmlns:a16="http://schemas.microsoft.com/office/drawing/2014/main" val="1755341266"/>
                    </a:ext>
                  </a:extLst>
                </a:gridCol>
                <a:gridCol w="481778">
                  <a:extLst>
                    <a:ext uri="{9D8B030D-6E8A-4147-A177-3AD203B41FA5}">
                      <a16:colId xmlns:a16="http://schemas.microsoft.com/office/drawing/2014/main" val="3578998914"/>
                    </a:ext>
                  </a:extLst>
                </a:gridCol>
              </a:tblGrid>
              <a:tr h="360744">
                <a:tc>
                  <a:txBody>
                    <a:bodyPr/>
                    <a:lstStyle/>
                    <a:p>
                      <a:pPr algn="ctr" fontAlgn="b"/>
                      <a:r>
                        <a:rPr lang="en-IN" sz="1100" b="0" u="none" strike="noStrike">
                          <a:solidFill>
                            <a:srgbClr val="000000"/>
                          </a:solidFill>
                          <a:effectLst/>
                        </a:rPr>
                        <a:t>age</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sex</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chest pain type</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resting bp s</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cholesterol</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fasting blood sugar</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resting ecg</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max heart rate</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exercise angina</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oldpeak</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ST slope</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tc>
                  <a:txBody>
                    <a:bodyPr/>
                    <a:lstStyle/>
                    <a:p>
                      <a:pPr algn="ctr" fontAlgn="b"/>
                      <a:r>
                        <a:rPr lang="en-IN" sz="1100" b="0" u="none" strike="noStrike">
                          <a:solidFill>
                            <a:srgbClr val="000000"/>
                          </a:solidFill>
                          <a:effectLst/>
                        </a:rPr>
                        <a:t>target</a:t>
                      </a:r>
                      <a:endParaRPr lang="en-IN" sz="1100" b="0" i="0" u="none" strike="noStrike">
                        <a:solidFill>
                          <a:srgbClr val="000000"/>
                        </a:solidFill>
                        <a:effectLst/>
                        <a:latin typeface="Aptos Narrow" panose="020B0004020202020204" pitchFamily="34" charset="0"/>
                      </a:endParaRPr>
                    </a:p>
                  </a:txBody>
                  <a:tcPr marL="7620" marR="7620" marT="7620" marB="0" anchor="ctr">
                    <a:solidFill>
                      <a:schemeClr val="tx2">
                        <a:lumMod val="10000"/>
                        <a:lumOff val="90000"/>
                      </a:schemeClr>
                    </a:solidFill>
                  </a:tcPr>
                </a:tc>
                <a:extLst>
                  <a:ext uri="{0D108BD9-81ED-4DB2-BD59-A6C34878D82A}">
                    <a16:rowId xmlns:a16="http://schemas.microsoft.com/office/drawing/2014/main" val="3453377307"/>
                  </a:ext>
                </a:extLst>
              </a:tr>
              <a:tr h="197519">
                <a:tc>
                  <a:txBody>
                    <a:bodyPr/>
                    <a:lstStyle/>
                    <a:p>
                      <a:pPr algn="ctr" fontAlgn="b"/>
                      <a:r>
                        <a:rPr lang="en-IN" sz="1100" b="0" u="none" strike="noStrike">
                          <a:solidFill>
                            <a:srgbClr val="000000"/>
                          </a:solidFill>
                          <a:effectLst/>
                        </a:rPr>
                        <a:t>40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140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289</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172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121576686"/>
                  </a:ext>
                </a:extLst>
              </a:tr>
              <a:tr h="197519">
                <a:tc>
                  <a:txBody>
                    <a:bodyPr/>
                    <a:lstStyle/>
                    <a:p>
                      <a:pPr algn="ctr" fontAlgn="b"/>
                      <a:r>
                        <a:rPr lang="en-IN" sz="1100" b="0" u="none" strike="noStrike">
                          <a:solidFill>
                            <a:srgbClr val="000000"/>
                          </a:solidFill>
                          <a:effectLst/>
                        </a:rPr>
                        <a:t>49</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160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180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156</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489628572"/>
                  </a:ext>
                </a:extLst>
              </a:tr>
              <a:tr h="197519">
                <a:tc>
                  <a:txBody>
                    <a:bodyPr/>
                    <a:lstStyle/>
                    <a:p>
                      <a:pPr algn="ctr" fontAlgn="b"/>
                      <a:r>
                        <a:rPr lang="en-IN" sz="1100" b="0" u="none" strike="noStrike">
                          <a:solidFill>
                            <a:srgbClr val="000000"/>
                          </a:solidFill>
                          <a:effectLst/>
                        </a:rPr>
                        <a:t>37</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130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283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98</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470343042"/>
                  </a:ext>
                </a:extLst>
              </a:tr>
              <a:tr h="197519">
                <a:tc>
                  <a:txBody>
                    <a:bodyPr/>
                    <a:lstStyle/>
                    <a:p>
                      <a:pPr algn="ctr" fontAlgn="b"/>
                      <a:r>
                        <a:rPr lang="en-IN" sz="1100" b="0" u="none" strike="noStrike">
                          <a:solidFill>
                            <a:srgbClr val="000000"/>
                          </a:solidFill>
                          <a:effectLst/>
                        </a:rPr>
                        <a:t>48</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138</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214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108</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1.5</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187579725"/>
                  </a:ext>
                </a:extLst>
              </a:tr>
              <a:tr h="197519">
                <a:tc>
                  <a:txBody>
                    <a:bodyPr/>
                    <a:lstStyle/>
                    <a:p>
                      <a:pPr algn="ctr" fontAlgn="b"/>
                      <a:r>
                        <a:rPr lang="en-IN" sz="1100" b="0" u="none" strike="noStrike">
                          <a:solidFill>
                            <a:srgbClr val="000000"/>
                          </a:solidFill>
                          <a:effectLst/>
                        </a:rPr>
                        <a:t>54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150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195</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122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64395180"/>
                  </a:ext>
                </a:extLst>
              </a:tr>
              <a:tr h="197519">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120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339</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170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192560265"/>
                  </a:ext>
                </a:extLst>
              </a:tr>
              <a:tr h="197519">
                <a:tc>
                  <a:txBody>
                    <a:bodyPr/>
                    <a:lstStyle/>
                    <a:p>
                      <a:pPr algn="ctr" fontAlgn="b"/>
                      <a:r>
                        <a:rPr lang="en-IN" sz="1100" b="0" u="none" strike="noStrike">
                          <a:solidFill>
                            <a:srgbClr val="000000"/>
                          </a:solidFill>
                          <a:effectLst/>
                        </a:rPr>
                        <a:t>45</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130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237</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170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795732439"/>
                  </a:ext>
                </a:extLst>
              </a:tr>
              <a:tr h="197519">
                <a:tc>
                  <a:txBody>
                    <a:bodyPr/>
                    <a:lstStyle/>
                    <a:p>
                      <a:pPr algn="ctr" fontAlgn="b"/>
                      <a:r>
                        <a:rPr lang="en-IN" sz="1100" b="0" u="none" strike="noStrike">
                          <a:solidFill>
                            <a:srgbClr val="000000"/>
                          </a:solidFill>
                          <a:effectLst/>
                        </a:rPr>
                        <a:t>54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110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208</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142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521464687"/>
                  </a:ext>
                </a:extLst>
              </a:tr>
              <a:tr h="202108">
                <a:tc>
                  <a:txBody>
                    <a:bodyPr/>
                    <a:lstStyle/>
                    <a:p>
                      <a:pPr algn="ctr" fontAlgn="b"/>
                      <a:r>
                        <a:rPr lang="en-IN" sz="1100" b="0" u="none" strike="noStrike">
                          <a:solidFill>
                            <a:srgbClr val="000000"/>
                          </a:solidFill>
                          <a:effectLst/>
                        </a:rPr>
                        <a:t>37</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140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207</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130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1.5</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75197965"/>
                  </a:ext>
                </a:extLst>
              </a:tr>
              <a:tr h="197519">
                <a:tc>
                  <a:txBody>
                    <a:bodyPr/>
                    <a:lstStyle/>
                    <a:p>
                      <a:pPr algn="ctr" fontAlgn="b"/>
                      <a:r>
                        <a:rPr lang="en-IN" sz="1100" b="0" u="none" strike="noStrike">
                          <a:solidFill>
                            <a:srgbClr val="000000"/>
                          </a:solidFill>
                          <a:effectLst/>
                        </a:rPr>
                        <a:t>48</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120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284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120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741629440"/>
                  </a:ext>
                </a:extLst>
              </a:tr>
              <a:tr h="197519">
                <a:tc>
                  <a:txBody>
                    <a:bodyPr/>
                    <a:lstStyle/>
                    <a:p>
                      <a:pPr algn="ctr" fontAlgn="b"/>
                      <a:r>
                        <a:rPr lang="en-IN" sz="1100" b="0" u="none" strike="noStrike">
                          <a:solidFill>
                            <a:srgbClr val="000000"/>
                          </a:solidFill>
                          <a:effectLst/>
                        </a:rPr>
                        <a:t>37</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130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211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142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441433691"/>
                  </a:ext>
                </a:extLst>
              </a:tr>
              <a:tr h="197519">
                <a:tc>
                  <a:txBody>
                    <a:bodyPr/>
                    <a:lstStyle/>
                    <a:p>
                      <a:pPr algn="ctr" fontAlgn="b"/>
                      <a:r>
                        <a:rPr lang="en-IN" sz="1100" b="0" u="none" strike="noStrike">
                          <a:solidFill>
                            <a:srgbClr val="000000"/>
                          </a:solidFill>
                          <a:effectLst/>
                        </a:rPr>
                        <a:t>58</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136</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164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99</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127922413"/>
                  </a:ext>
                </a:extLst>
              </a:tr>
              <a:tr h="197519">
                <a:tc>
                  <a:txBody>
                    <a:bodyPr/>
                    <a:lstStyle/>
                    <a:p>
                      <a:pPr algn="ctr" fontAlgn="b"/>
                      <a:r>
                        <a:rPr lang="en-IN" sz="1100" b="0" u="none" strike="noStrike">
                          <a:solidFill>
                            <a:srgbClr val="000000"/>
                          </a:solidFill>
                          <a:effectLst/>
                        </a:rPr>
                        <a:t>39</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120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204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145</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435326553"/>
                  </a:ext>
                </a:extLst>
              </a:tr>
              <a:tr h="197519">
                <a:tc>
                  <a:txBody>
                    <a:bodyPr/>
                    <a:lstStyle/>
                    <a:p>
                      <a:pPr algn="ctr" fontAlgn="b"/>
                      <a:r>
                        <a:rPr lang="en-IN" sz="1100" b="0" u="none" strike="noStrike">
                          <a:solidFill>
                            <a:srgbClr val="000000"/>
                          </a:solidFill>
                          <a:effectLst/>
                        </a:rPr>
                        <a:t>49</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140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234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140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817486019"/>
                  </a:ext>
                </a:extLst>
              </a:tr>
              <a:tr h="197519">
                <a:tc>
                  <a:txBody>
                    <a:bodyPr/>
                    <a:lstStyle/>
                    <a:p>
                      <a:pPr algn="ctr" fontAlgn="b"/>
                      <a:r>
                        <a:rPr lang="en-IN" sz="1100" b="0" u="none" strike="noStrike">
                          <a:solidFill>
                            <a:srgbClr val="000000"/>
                          </a:solidFill>
                          <a:effectLst/>
                        </a:rPr>
                        <a:t>42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115</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211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137</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939238942"/>
                  </a:ext>
                </a:extLst>
              </a:tr>
              <a:tr h="197519">
                <a:tc>
                  <a:txBody>
                    <a:bodyPr/>
                    <a:lstStyle/>
                    <a:p>
                      <a:pPr algn="ctr" fontAlgn="b"/>
                      <a:r>
                        <a:rPr lang="en-IN" sz="1100" b="0" u="none" strike="noStrike">
                          <a:solidFill>
                            <a:srgbClr val="000000"/>
                          </a:solidFill>
                          <a:effectLst/>
                        </a:rPr>
                        <a:t>54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120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273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150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1.5</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546572235"/>
                  </a:ext>
                </a:extLst>
              </a:tr>
              <a:tr h="197519">
                <a:tc>
                  <a:txBody>
                    <a:bodyPr/>
                    <a:lstStyle/>
                    <a:p>
                      <a:pPr algn="ctr" fontAlgn="b"/>
                      <a:r>
                        <a:rPr lang="en-IN" sz="1100" b="0" u="none" strike="noStrike">
                          <a:solidFill>
                            <a:srgbClr val="000000"/>
                          </a:solidFill>
                          <a:effectLst/>
                        </a:rPr>
                        <a:t>38</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110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196</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166</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640403110"/>
                  </a:ext>
                </a:extLst>
              </a:tr>
              <a:tr h="197519">
                <a:tc>
                  <a:txBody>
                    <a:bodyPr/>
                    <a:lstStyle/>
                    <a:p>
                      <a:pPr algn="ctr" fontAlgn="b"/>
                      <a:r>
                        <a:rPr lang="en-IN" sz="1100" b="0" u="none" strike="noStrike">
                          <a:solidFill>
                            <a:srgbClr val="000000"/>
                          </a:solidFill>
                          <a:effectLst/>
                        </a:rPr>
                        <a:t>43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120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201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165</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18202954"/>
                  </a:ext>
                </a:extLst>
              </a:tr>
              <a:tr h="197519">
                <a:tc>
                  <a:txBody>
                    <a:bodyPr/>
                    <a:lstStyle/>
                    <a:p>
                      <a:pPr algn="ctr" fontAlgn="b"/>
                      <a:r>
                        <a:rPr lang="en-IN" sz="1100" b="0" u="none" strike="noStrike">
                          <a:solidFill>
                            <a:srgbClr val="000000"/>
                          </a:solidFill>
                          <a:effectLst/>
                        </a:rPr>
                        <a:t>60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4</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100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248</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125</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736941966"/>
                  </a:ext>
                </a:extLst>
              </a:tr>
              <a:tr h="197519">
                <a:tc>
                  <a:txBody>
                    <a:bodyPr/>
                    <a:lstStyle/>
                    <a:p>
                      <a:pPr algn="ctr" fontAlgn="b"/>
                      <a:r>
                        <a:rPr lang="en-IN" sz="1100" b="0" u="none" strike="noStrike">
                          <a:solidFill>
                            <a:srgbClr val="000000"/>
                          </a:solidFill>
                          <a:effectLst/>
                        </a:rPr>
                        <a:t>36</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120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267</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160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14678618"/>
                  </a:ext>
                </a:extLst>
              </a:tr>
              <a:tr h="197519">
                <a:tc>
                  <a:txBody>
                    <a:bodyPr/>
                    <a:lstStyle/>
                    <a:p>
                      <a:pPr algn="ctr" fontAlgn="b"/>
                      <a:r>
                        <a:rPr lang="en-IN" sz="1100" b="0" u="none" strike="noStrike">
                          <a:solidFill>
                            <a:srgbClr val="000000"/>
                          </a:solidFill>
                          <a:effectLst/>
                        </a:rPr>
                        <a:t>43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100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223</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142</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1</a:t>
                      </a:r>
                      <a:endParaRPr lang="en-IN"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IN" sz="1100" b="0" u="none" strike="noStrike">
                          <a:solidFill>
                            <a:srgbClr val="000000"/>
                          </a:solidFill>
                          <a:effectLst/>
                        </a:rPr>
                        <a:t>0</a:t>
                      </a:r>
                      <a:endParaRPr lang="en-IN"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51686554"/>
                  </a:ext>
                </a:extLst>
              </a:tr>
            </a:tbl>
          </a:graphicData>
        </a:graphic>
      </p:graphicFrame>
      <p:sp>
        <p:nvSpPr>
          <p:cNvPr id="10" name="TextBox 9">
            <a:extLst>
              <a:ext uri="{FF2B5EF4-FFF2-40B4-BE49-F238E27FC236}">
                <a16:creationId xmlns:a16="http://schemas.microsoft.com/office/drawing/2014/main" id="{32366262-79C0-FDB9-C93F-455E67191EA7}"/>
              </a:ext>
            </a:extLst>
          </p:cNvPr>
          <p:cNvSpPr txBox="1"/>
          <p:nvPr/>
        </p:nvSpPr>
        <p:spPr>
          <a:xfrm>
            <a:off x="112383" y="1460514"/>
            <a:ext cx="6324748" cy="369332"/>
          </a:xfrm>
          <a:prstGeom prst="rect">
            <a:avLst/>
          </a:prstGeom>
          <a:noFill/>
        </p:spPr>
        <p:txBody>
          <a:bodyPr wrap="square">
            <a:spAutoFit/>
          </a:bodyPr>
          <a:lstStyle/>
          <a:p>
            <a:pPr algn="ctr"/>
            <a:r>
              <a:rPr lang="en-US" sz="1800">
                <a:latin typeface="Calibri"/>
                <a:cs typeface="Calibri Light"/>
              </a:rPr>
              <a:t>The tabular dataset contains 1190 rows with 12 distinct attributes</a:t>
            </a:r>
            <a:endParaRPr lang="en-IN"/>
          </a:p>
        </p:txBody>
      </p:sp>
      <p:pic>
        <p:nvPicPr>
          <p:cNvPr id="11" name="Content Placeholder 3" descr="A graph of a heart rate&#10;&#10;Description automatically generated">
            <a:extLst>
              <a:ext uri="{FF2B5EF4-FFF2-40B4-BE49-F238E27FC236}">
                <a16:creationId xmlns:a16="http://schemas.microsoft.com/office/drawing/2014/main" id="{F422A04D-44DF-2669-8553-04F49D510F2F}"/>
              </a:ext>
            </a:extLst>
          </p:cNvPr>
          <p:cNvPicPr>
            <a:picLocks noGrp="1" noChangeAspect="1"/>
          </p:cNvPicPr>
          <p:nvPr>
            <p:ph idx="1"/>
          </p:nvPr>
        </p:nvPicPr>
        <p:blipFill>
          <a:blip r:embed="rId2"/>
          <a:stretch>
            <a:fillRect/>
          </a:stretch>
        </p:blipFill>
        <p:spPr>
          <a:xfrm>
            <a:off x="6735872" y="3986340"/>
            <a:ext cx="2433205" cy="1724383"/>
          </a:xfrm>
        </p:spPr>
      </p:pic>
      <p:pic>
        <p:nvPicPr>
          <p:cNvPr id="12" name="Content Placeholder 3" descr="A graph of a heart rate&#10;&#10;Description automatically generated">
            <a:extLst>
              <a:ext uri="{FF2B5EF4-FFF2-40B4-BE49-F238E27FC236}">
                <a16:creationId xmlns:a16="http://schemas.microsoft.com/office/drawing/2014/main" id="{3E25D694-5881-37D3-1DE1-D42381F993D1}"/>
              </a:ext>
            </a:extLst>
          </p:cNvPr>
          <p:cNvPicPr>
            <a:picLocks noChangeAspect="1"/>
          </p:cNvPicPr>
          <p:nvPr/>
        </p:nvPicPr>
        <p:blipFill>
          <a:blip r:embed="rId2"/>
          <a:stretch>
            <a:fillRect/>
          </a:stretch>
        </p:blipFill>
        <p:spPr>
          <a:xfrm>
            <a:off x="9525427" y="1829846"/>
            <a:ext cx="2433205" cy="1724383"/>
          </a:xfrm>
          <a:prstGeom prst="rect">
            <a:avLst/>
          </a:prstGeom>
        </p:spPr>
      </p:pic>
      <p:pic>
        <p:nvPicPr>
          <p:cNvPr id="13" name="Picture 12" descr="A graph of a heart rate&#10;&#10;Description automatically generated">
            <a:extLst>
              <a:ext uri="{FF2B5EF4-FFF2-40B4-BE49-F238E27FC236}">
                <a16:creationId xmlns:a16="http://schemas.microsoft.com/office/drawing/2014/main" id="{D7E6301A-FFAD-23C7-4202-D1E59D9A58D5}"/>
              </a:ext>
            </a:extLst>
          </p:cNvPr>
          <p:cNvPicPr>
            <a:picLocks noChangeAspect="1"/>
          </p:cNvPicPr>
          <p:nvPr/>
        </p:nvPicPr>
        <p:blipFill>
          <a:blip r:embed="rId3"/>
          <a:stretch>
            <a:fillRect/>
          </a:stretch>
        </p:blipFill>
        <p:spPr>
          <a:xfrm>
            <a:off x="6735872" y="1829847"/>
            <a:ext cx="2433205" cy="1690101"/>
          </a:xfrm>
          <a:prstGeom prst="rect">
            <a:avLst/>
          </a:prstGeom>
        </p:spPr>
      </p:pic>
      <p:pic>
        <p:nvPicPr>
          <p:cNvPr id="14" name="Picture 13" descr="A graph of a heart rate&#10;&#10;Description automatically generated">
            <a:extLst>
              <a:ext uri="{FF2B5EF4-FFF2-40B4-BE49-F238E27FC236}">
                <a16:creationId xmlns:a16="http://schemas.microsoft.com/office/drawing/2014/main" id="{110FDF62-FD35-1469-59DE-6EE72C643B77}"/>
              </a:ext>
            </a:extLst>
          </p:cNvPr>
          <p:cNvPicPr>
            <a:picLocks noChangeAspect="1"/>
          </p:cNvPicPr>
          <p:nvPr/>
        </p:nvPicPr>
        <p:blipFill>
          <a:blip r:embed="rId4"/>
          <a:stretch>
            <a:fillRect/>
          </a:stretch>
        </p:blipFill>
        <p:spPr>
          <a:xfrm>
            <a:off x="9484598" y="3986340"/>
            <a:ext cx="2446231" cy="1724382"/>
          </a:xfrm>
          <a:prstGeom prst="rect">
            <a:avLst/>
          </a:prstGeom>
        </p:spPr>
      </p:pic>
      <p:sp>
        <p:nvSpPr>
          <p:cNvPr id="15" name="TextBox 14">
            <a:extLst>
              <a:ext uri="{FF2B5EF4-FFF2-40B4-BE49-F238E27FC236}">
                <a16:creationId xmlns:a16="http://schemas.microsoft.com/office/drawing/2014/main" id="{3E8016C6-E938-E7F8-0277-966AF6D40855}"/>
              </a:ext>
            </a:extLst>
          </p:cNvPr>
          <p:cNvSpPr txBox="1"/>
          <p:nvPr/>
        </p:nvSpPr>
        <p:spPr>
          <a:xfrm>
            <a:off x="7201670" y="1460514"/>
            <a:ext cx="4291164" cy="369332"/>
          </a:xfrm>
          <a:prstGeom prst="rect">
            <a:avLst/>
          </a:prstGeom>
          <a:noFill/>
        </p:spPr>
        <p:txBody>
          <a:bodyPr wrap="square">
            <a:spAutoFit/>
          </a:bodyPr>
          <a:lstStyle/>
          <a:p>
            <a:pPr algn="ctr"/>
            <a:r>
              <a:rPr lang="en-US" sz="1800">
                <a:latin typeface="Calibri"/>
                <a:cs typeface="Calibri Light"/>
              </a:rPr>
              <a:t>The </a:t>
            </a:r>
            <a:r>
              <a:rPr lang="en-US">
                <a:latin typeface="Calibri"/>
                <a:cs typeface="Calibri Light"/>
              </a:rPr>
              <a:t>image</a:t>
            </a:r>
            <a:r>
              <a:rPr lang="en-US" sz="1800">
                <a:latin typeface="Calibri"/>
                <a:cs typeface="Calibri Light"/>
              </a:rPr>
              <a:t> dataset contains 11,000+ images</a:t>
            </a:r>
            <a:endParaRPr lang="en-IN"/>
          </a:p>
        </p:txBody>
      </p:sp>
    </p:spTree>
    <p:extLst>
      <p:ext uri="{BB962C8B-B14F-4D97-AF65-F5344CB8AC3E}">
        <p14:creationId xmlns:p14="http://schemas.microsoft.com/office/powerpoint/2010/main" val="2383922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565A3-41CA-E3C9-EBB9-20E9CD07996C}"/>
              </a:ext>
            </a:extLst>
          </p:cNvPr>
          <p:cNvSpPr>
            <a:spLocks noGrp="1"/>
          </p:cNvSpPr>
          <p:nvPr>
            <p:ph type="title"/>
          </p:nvPr>
        </p:nvSpPr>
        <p:spPr>
          <a:xfrm>
            <a:off x="956826" y="1112969"/>
            <a:ext cx="3937298" cy="4166010"/>
          </a:xfrm>
        </p:spPr>
        <p:txBody>
          <a:bodyPr>
            <a:normAutofit/>
          </a:bodyPr>
          <a:lstStyle/>
          <a:p>
            <a:r>
              <a:rPr lang="en-IN">
                <a:solidFill>
                  <a:srgbClr val="FFFFFF"/>
                </a:solidFill>
              </a:rPr>
              <a:t>Objective</a:t>
            </a:r>
          </a:p>
        </p:txBody>
      </p:sp>
      <p:sp>
        <p:nvSpPr>
          <p:cNvPr id="51" name="Freeform: Shape 5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Content Placeholder 2">
            <a:extLst>
              <a:ext uri="{FF2B5EF4-FFF2-40B4-BE49-F238E27FC236}">
                <a16:creationId xmlns:a16="http://schemas.microsoft.com/office/drawing/2014/main" id="{602EB380-3B50-811A-6910-359C87682F43}"/>
              </a:ext>
            </a:extLst>
          </p:cNvPr>
          <p:cNvSpPr>
            <a:spLocks noGrp="1"/>
          </p:cNvSpPr>
          <p:nvPr>
            <p:ph idx="1"/>
          </p:nvPr>
        </p:nvSpPr>
        <p:spPr>
          <a:xfrm>
            <a:off x="6096000" y="820880"/>
            <a:ext cx="5257799" cy="4889350"/>
          </a:xfrm>
        </p:spPr>
        <p:txBody>
          <a:bodyPr anchor="t">
            <a:normAutofit/>
          </a:bodyPr>
          <a:lstStyle/>
          <a:p>
            <a:r>
              <a:rPr lang="en-US" sz="2000" dirty="0"/>
              <a:t>The Aim is to build predictive models using structured health data using various classifiers like Logistic Regression, Decision Trees, Random Forest… to analyze and predict heart disease using attributes such as cholesterol levels, chest pain types, and blood pressure </a:t>
            </a:r>
          </a:p>
          <a:p>
            <a:r>
              <a:rPr lang="en-US" sz="2000" dirty="0"/>
              <a:t>For image datasets, the aim is to applying deep learning techniques, such as multilayer perceptron (MLP) &amp; convolutional neural networks (CNNs), these visual patterns can be automatically analyzed to classify different types of heart abnormalities, such as arrhythmias, ischemia, or myocardial infarction.</a:t>
            </a:r>
            <a:endParaRPr lang="en-IN" sz="2000" dirty="0"/>
          </a:p>
        </p:txBody>
      </p:sp>
      <p:sp>
        <p:nvSpPr>
          <p:cNvPr id="57" name="Freeform: Shape 5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3427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4E26D-0107-2C41-9C9C-4C36AA7CA78E}"/>
              </a:ext>
            </a:extLst>
          </p:cNvPr>
          <p:cNvSpPr>
            <a:spLocks noGrp="1"/>
          </p:cNvSpPr>
          <p:nvPr>
            <p:ph type="title"/>
          </p:nvPr>
        </p:nvSpPr>
        <p:spPr>
          <a:xfrm>
            <a:off x="876693" y="741391"/>
            <a:ext cx="4010993" cy="1616203"/>
          </a:xfrm>
        </p:spPr>
        <p:txBody>
          <a:bodyPr vert="horz" lIns="91440" tIns="45720" rIns="91440" bIns="45720" rtlCol="0" anchor="b">
            <a:normAutofit/>
          </a:bodyPr>
          <a:lstStyle/>
          <a:p>
            <a:r>
              <a:rPr lang="en-US" sz="3200" b="1" kern="1200">
                <a:solidFill>
                  <a:schemeClr val="tx1"/>
                </a:solidFill>
                <a:latin typeface="+mj-lt"/>
                <a:ea typeface="+mj-ea"/>
                <a:cs typeface="+mj-cs"/>
              </a:rPr>
              <a:t>DATA PREPROCESSING </a:t>
            </a:r>
          </a:p>
        </p:txBody>
      </p:sp>
      <p:sp>
        <p:nvSpPr>
          <p:cNvPr id="7" name="TextBox 6">
            <a:extLst>
              <a:ext uri="{FF2B5EF4-FFF2-40B4-BE49-F238E27FC236}">
                <a16:creationId xmlns:a16="http://schemas.microsoft.com/office/drawing/2014/main" id="{06701147-006E-41C4-A8D3-549D7C09DB5A}"/>
              </a:ext>
            </a:extLst>
          </p:cNvPr>
          <p:cNvSpPr txBox="1"/>
          <p:nvPr/>
        </p:nvSpPr>
        <p:spPr>
          <a:xfrm>
            <a:off x="876693" y="2533476"/>
            <a:ext cx="3455821" cy="3447832"/>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2000" dirty="0"/>
              <a:t>Checking Outliers</a:t>
            </a:r>
          </a:p>
          <a:p>
            <a:pPr marL="342900" indent="-228600">
              <a:lnSpc>
                <a:spcPct val="90000"/>
              </a:lnSpc>
              <a:spcAft>
                <a:spcPts val="600"/>
              </a:spcAft>
              <a:buFont typeface="Arial" panose="020B0604020202020204" pitchFamily="34" charset="0"/>
              <a:buChar char="•"/>
            </a:pPr>
            <a:r>
              <a:rPr lang="en-US" sz="2000" dirty="0"/>
              <a:t>Checking for Null Values</a:t>
            </a:r>
          </a:p>
          <a:p>
            <a:pPr marL="342900" indent="-228600">
              <a:lnSpc>
                <a:spcPct val="90000"/>
              </a:lnSpc>
              <a:spcAft>
                <a:spcPts val="600"/>
              </a:spcAft>
              <a:buFont typeface="Arial" panose="020B0604020202020204" pitchFamily="34" charset="0"/>
              <a:buChar char="•"/>
            </a:pPr>
            <a:r>
              <a:rPr lang="en-US" sz="2000" dirty="0"/>
              <a:t>Train test Split</a:t>
            </a:r>
          </a:p>
          <a:p>
            <a:pPr marL="342900" indent="-228600">
              <a:lnSpc>
                <a:spcPct val="90000"/>
              </a:lnSpc>
              <a:spcAft>
                <a:spcPts val="600"/>
              </a:spcAft>
              <a:buFont typeface="Arial" panose="020B0604020202020204" pitchFamily="34" charset="0"/>
              <a:buChar char="•"/>
            </a:pPr>
            <a:r>
              <a:rPr lang="en-US" sz="2000" dirty="0"/>
              <a:t>Remove Outliers</a:t>
            </a:r>
          </a:p>
        </p:txBody>
      </p:sp>
      <p:pic>
        <p:nvPicPr>
          <p:cNvPr id="4" name="Content Placeholder 3" descr="A graph of a box plot&#10;&#10;Description automatically generated">
            <a:extLst>
              <a:ext uri="{FF2B5EF4-FFF2-40B4-BE49-F238E27FC236}">
                <a16:creationId xmlns:a16="http://schemas.microsoft.com/office/drawing/2014/main" id="{A1014624-ABDE-223E-DE14-BC591A820F43}"/>
              </a:ext>
            </a:extLst>
          </p:cNvPr>
          <p:cNvPicPr>
            <a:picLocks noGrp="1" noChangeAspect="1"/>
          </p:cNvPicPr>
          <p:nvPr>
            <p:ph idx="1"/>
          </p:nvPr>
        </p:nvPicPr>
        <p:blipFill>
          <a:blip r:embed="rId2"/>
          <a:stretch>
            <a:fillRect/>
          </a:stretch>
        </p:blipFill>
        <p:spPr>
          <a:xfrm>
            <a:off x="4987672" y="1117517"/>
            <a:ext cx="6389346" cy="4632275"/>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D003F4E-C0C3-C197-5765-A4C3BA2F70A8}"/>
              </a:ext>
            </a:extLst>
          </p:cNvPr>
          <p:cNvSpPr txBox="1"/>
          <p:nvPr/>
        </p:nvSpPr>
        <p:spPr>
          <a:xfrm>
            <a:off x="6055288" y="5749792"/>
            <a:ext cx="4254113" cy="369332"/>
          </a:xfrm>
          <a:prstGeom prst="rect">
            <a:avLst/>
          </a:prstGeom>
          <a:noFill/>
        </p:spPr>
        <p:txBody>
          <a:bodyPr wrap="square">
            <a:spAutoFit/>
          </a:bodyPr>
          <a:lstStyle/>
          <a:p>
            <a:pPr algn="ctr"/>
            <a:r>
              <a:rPr lang="en-US" dirty="0"/>
              <a:t>Box plot to Check outliers</a:t>
            </a:r>
            <a:endParaRPr lang="en-IN" dirty="0"/>
          </a:p>
        </p:txBody>
      </p:sp>
    </p:spTree>
    <p:extLst>
      <p:ext uri="{BB962C8B-B14F-4D97-AF65-F5344CB8AC3E}">
        <p14:creationId xmlns:p14="http://schemas.microsoft.com/office/powerpoint/2010/main" val="103748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3FBE8-9FA1-4D43-2149-6E857F138F68}"/>
              </a:ext>
            </a:extLst>
          </p:cNvPr>
          <p:cNvSpPr>
            <a:spLocks noGrp="1"/>
          </p:cNvSpPr>
          <p:nvPr>
            <p:ph type="title"/>
          </p:nvPr>
        </p:nvSpPr>
        <p:spPr>
          <a:xfrm>
            <a:off x="630936" y="639520"/>
            <a:ext cx="3429000" cy="1719072"/>
          </a:xfrm>
          <a:prstGeom prst="ellipse">
            <a:avLst/>
          </a:prstGeom>
        </p:spPr>
        <p:txBody>
          <a:bodyPr vert="horz" lIns="91440" tIns="45720" rIns="91440" bIns="45720" rtlCol="0" anchor="b">
            <a:normAutofit/>
          </a:bodyPr>
          <a:lstStyle/>
          <a:p>
            <a:r>
              <a:rPr lang="en-US" sz="3800" kern="1200">
                <a:latin typeface="+mj-lt"/>
                <a:ea typeface="+mj-ea"/>
                <a:cs typeface="+mj-cs"/>
              </a:rPr>
              <a:t>Correlation Matrix</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428E9BF1-9D73-1C50-E533-52C3E1022831}"/>
              </a:ext>
            </a:extLst>
          </p:cNvPr>
          <p:cNvSpPr>
            <a:spLocks noGrp="1"/>
          </p:cNvSpPr>
          <p:nvPr>
            <p:ph idx="1"/>
          </p:nvPr>
        </p:nvSpPr>
        <p:spPr>
          <a:xfrm>
            <a:off x="630936" y="2807208"/>
            <a:ext cx="3429000" cy="3410712"/>
          </a:xfrm>
        </p:spPr>
        <p:txBody>
          <a:bodyPr anchor="t">
            <a:normAutofit fontScale="77500" lnSpcReduction="20000"/>
          </a:bodyPr>
          <a:lstStyle/>
          <a:p>
            <a:pPr marL="0" indent="0" algn="l" rtl="0" fontAlgn="base">
              <a:buNone/>
            </a:pPr>
            <a:r>
              <a:rPr lang="en-US" sz="1800" b="1" u="sng" err="1">
                <a:latin typeface="Abadi" panose="020F0502020204030204" pitchFamily="34" charset="0"/>
              </a:rPr>
              <a:t>TakeAways</a:t>
            </a:r>
            <a:endParaRPr lang="en-US" sz="1800" b="1" i="0" u="sng" strike="noStrike">
              <a:effectLst/>
              <a:latin typeface="Abadi" panose="020F0502020204030204" pitchFamily="34" charset="0"/>
            </a:endParaRPr>
          </a:p>
          <a:p>
            <a:pPr algn="l" rtl="0" fontAlgn="base">
              <a:buFont typeface="Arial" panose="020B0604020202020204" pitchFamily="34" charset="0"/>
              <a:buChar char="•"/>
            </a:pPr>
            <a:r>
              <a:rPr lang="en-US" sz="1800" b="0" i="0" u="none" strike="noStrike">
                <a:effectLst/>
                <a:latin typeface="Abadi" panose="020F0502020204030204" pitchFamily="34" charset="0"/>
              </a:rPr>
              <a:t>Variables like </a:t>
            </a:r>
            <a:r>
              <a:rPr lang="en-US" sz="1800" b="1" i="0" u="none" strike="noStrike">
                <a:effectLst/>
                <a:latin typeface="Abadi" panose="020F0502020204030204" pitchFamily="34" charset="0"/>
              </a:rPr>
              <a:t>chest pain type</a:t>
            </a:r>
            <a:r>
              <a:rPr lang="en-US" sz="1800" b="0" i="0" u="none" strike="noStrike">
                <a:effectLst/>
                <a:latin typeface="Abadi" panose="020F0502020204030204" pitchFamily="34" charset="0"/>
              </a:rPr>
              <a:t>, </a:t>
            </a:r>
            <a:r>
              <a:rPr lang="en-US" sz="1800" b="1" i="0" u="none" strike="noStrike">
                <a:effectLst/>
                <a:latin typeface="Abadi" panose="020F0502020204030204" pitchFamily="34" charset="0"/>
              </a:rPr>
              <a:t>exercise angina</a:t>
            </a:r>
            <a:r>
              <a:rPr lang="en-US" sz="1800" b="0" i="0" u="none" strike="noStrike">
                <a:effectLst/>
                <a:latin typeface="Abadi" panose="020F0502020204030204" pitchFamily="34" charset="0"/>
              </a:rPr>
              <a:t>, </a:t>
            </a:r>
            <a:r>
              <a:rPr lang="en-US" sz="1800" b="1" i="0" u="none" strike="noStrike">
                <a:effectLst/>
                <a:latin typeface="Abadi" panose="020F0502020204030204" pitchFamily="34" charset="0"/>
              </a:rPr>
              <a:t>ST slope</a:t>
            </a:r>
            <a:r>
              <a:rPr lang="en-US" sz="1800" b="0" i="0" u="none" strike="noStrike">
                <a:effectLst/>
                <a:latin typeface="Abadi" panose="020F0502020204030204" pitchFamily="34" charset="0"/>
              </a:rPr>
              <a:t>, </a:t>
            </a:r>
            <a:r>
              <a:rPr lang="en-US" sz="1800" b="1" i="0" u="none" strike="noStrike">
                <a:effectLst/>
                <a:latin typeface="Abadi" panose="020F0502020204030204" pitchFamily="34" charset="0"/>
              </a:rPr>
              <a:t>max heart rate</a:t>
            </a:r>
            <a:r>
              <a:rPr lang="en-US" sz="1800" b="0" i="0" u="none" strike="noStrike">
                <a:effectLst/>
                <a:latin typeface="Abadi" panose="020F0502020204030204" pitchFamily="34" charset="0"/>
              </a:rPr>
              <a:t>, and </a:t>
            </a:r>
            <a:r>
              <a:rPr lang="en-US" sz="1800" b="1" i="0" u="none" strike="noStrike" err="1">
                <a:effectLst/>
                <a:latin typeface="Abadi" panose="020F0502020204030204" pitchFamily="34" charset="0"/>
              </a:rPr>
              <a:t>oldpeak</a:t>
            </a:r>
            <a:r>
              <a:rPr lang="en-US" sz="1800" b="0" i="0" u="none" strike="noStrike">
                <a:effectLst/>
                <a:latin typeface="Abadi" panose="020F0502020204030204" pitchFamily="34" charset="0"/>
              </a:rPr>
              <a:t> show strong correlations with the </a:t>
            </a:r>
            <a:r>
              <a:rPr lang="en-US" sz="1800" b="1" i="0" u="none" strike="noStrike">
                <a:effectLst/>
                <a:latin typeface="Abadi" panose="020F0502020204030204" pitchFamily="34" charset="0"/>
              </a:rPr>
              <a:t>target</a:t>
            </a:r>
            <a:r>
              <a:rPr lang="en-US" sz="1800" b="0" i="0" u="none" strike="noStrike">
                <a:effectLst/>
                <a:latin typeface="Abadi" panose="020F0502020204030204" pitchFamily="34" charset="0"/>
              </a:rPr>
              <a:t> variable, indicating these attributes are the important predictors of heart disease.</a:t>
            </a:r>
            <a:r>
              <a:rPr lang="en-US" sz="1800" b="0" i="0">
                <a:effectLst/>
                <a:latin typeface="Abadi" panose="020F0502020204030204" pitchFamily="34" charset="0"/>
              </a:rPr>
              <a:t>​</a:t>
            </a:r>
            <a:endParaRPr lang="en-US" sz="1600" b="0" i="0">
              <a:effectLst/>
              <a:latin typeface="Arial" panose="020B0604020202020204" pitchFamily="34" charset="0"/>
            </a:endParaRPr>
          </a:p>
          <a:p>
            <a:pPr algn="l" rtl="0" fontAlgn="base">
              <a:buFont typeface="Arial" panose="020B0604020202020204" pitchFamily="34" charset="0"/>
              <a:buChar char="•"/>
            </a:pPr>
            <a:r>
              <a:rPr lang="en-US" sz="1800" b="1" i="0" u="none" strike="noStrike">
                <a:effectLst/>
                <a:latin typeface="Abadi" panose="020F0502020204030204" pitchFamily="34" charset="0"/>
              </a:rPr>
              <a:t>Age</a:t>
            </a:r>
            <a:r>
              <a:rPr lang="en-US" sz="1800" b="0" i="0" u="none" strike="noStrike">
                <a:effectLst/>
                <a:latin typeface="Abadi" panose="020F0502020204030204" pitchFamily="34" charset="0"/>
              </a:rPr>
              <a:t>, </a:t>
            </a:r>
            <a:r>
              <a:rPr lang="en-US" sz="1800" b="1" i="0" u="none" strike="noStrike">
                <a:effectLst/>
                <a:latin typeface="Abadi" panose="020F0502020204030204" pitchFamily="34" charset="0"/>
              </a:rPr>
              <a:t>fasting blood sugar</a:t>
            </a:r>
            <a:r>
              <a:rPr lang="en-US" sz="1800" b="0" i="0" u="none" strike="noStrike">
                <a:effectLst/>
                <a:latin typeface="Abadi" panose="020F0502020204030204" pitchFamily="34" charset="0"/>
              </a:rPr>
              <a:t>, and </a:t>
            </a:r>
            <a:r>
              <a:rPr lang="en-US" sz="1800" b="1" i="0" u="none" strike="noStrike">
                <a:effectLst/>
                <a:latin typeface="Abadi" panose="020F0502020204030204" pitchFamily="34" charset="0"/>
              </a:rPr>
              <a:t>sex</a:t>
            </a:r>
            <a:r>
              <a:rPr lang="en-US" sz="1800" b="0" i="0" u="none" strike="noStrike">
                <a:effectLst/>
                <a:latin typeface="Abadi" panose="020F0502020204030204" pitchFamily="34" charset="0"/>
              </a:rPr>
              <a:t> are moderately correlated with the target, indicating they also contribute but are not as strongly indicative as other variables.</a:t>
            </a:r>
            <a:r>
              <a:rPr lang="en-US" sz="1800" b="0" i="0">
                <a:effectLst/>
                <a:latin typeface="Abadi" panose="020F0502020204030204" pitchFamily="34" charset="0"/>
              </a:rPr>
              <a:t>​</a:t>
            </a:r>
            <a:endParaRPr lang="en-US" sz="1600" b="0" i="0">
              <a:effectLst/>
              <a:latin typeface="Arial" panose="020B0604020202020204" pitchFamily="34" charset="0"/>
            </a:endParaRPr>
          </a:p>
          <a:p>
            <a:pPr algn="l" rtl="0" fontAlgn="base">
              <a:buFont typeface="Arial" panose="020B0604020202020204" pitchFamily="34" charset="0"/>
              <a:buChar char="•"/>
            </a:pPr>
            <a:r>
              <a:rPr lang="en-US" sz="1800" b="1" i="0" u="none" strike="noStrike">
                <a:effectLst/>
                <a:latin typeface="Abadi" panose="020F0502020204030204" pitchFamily="34" charset="0"/>
              </a:rPr>
              <a:t>Cholesterol</a:t>
            </a:r>
            <a:r>
              <a:rPr lang="en-US" sz="1800" b="0" i="0" u="none" strike="noStrike">
                <a:effectLst/>
                <a:latin typeface="Abadi" panose="020F0502020204030204" pitchFamily="34" charset="0"/>
              </a:rPr>
              <a:t> and </a:t>
            </a:r>
            <a:r>
              <a:rPr lang="en-US" sz="1800" b="1" i="0" u="none" strike="noStrike">
                <a:effectLst/>
                <a:latin typeface="Abadi" panose="020F0502020204030204" pitchFamily="34" charset="0"/>
              </a:rPr>
              <a:t>resting blood pressure</a:t>
            </a:r>
            <a:r>
              <a:rPr lang="en-US" sz="1800" b="0" i="0" u="none" strike="noStrike">
                <a:effectLst/>
                <a:latin typeface="Abadi" panose="020F0502020204030204" pitchFamily="34" charset="0"/>
              </a:rPr>
              <a:t> show weak correlations with heart disease in this dataset, suggesting they may not be the most significant predictors in this context.</a:t>
            </a:r>
            <a:r>
              <a:rPr lang="en-US" sz="1800" b="0" i="0">
                <a:effectLst/>
                <a:latin typeface="Abadi" panose="020F0502020204030204" pitchFamily="34" charset="0"/>
              </a:rPr>
              <a:t>​</a:t>
            </a:r>
            <a:endParaRPr lang="en-US" sz="1600" b="0" i="0">
              <a:effectLst/>
              <a:latin typeface="Arial" panose="020B0604020202020204" pitchFamily="34" charset="0"/>
            </a:endParaRPr>
          </a:p>
          <a:p>
            <a:pPr marL="0" indent="0" algn="l" rtl="0" fontAlgn="base">
              <a:buNone/>
            </a:pPr>
            <a:endParaRPr lang="en-US" sz="1600" b="0" i="0">
              <a:effectLst/>
              <a:latin typeface="Arial" panose="020B0604020202020204" pitchFamily="34" charset="0"/>
            </a:endParaRPr>
          </a:p>
          <a:p>
            <a:endParaRPr lang="en-US" sz="2200"/>
          </a:p>
        </p:txBody>
      </p:sp>
      <p:pic>
        <p:nvPicPr>
          <p:cNvPr id="4" name="Content Placeholder 3" descr="A screenshot of a graph&#10;&#10;Description automatically generated">
            <a:extLst>
              <a:ext uri="{FF2B5EF4-FFF2-40B4-BE49-F238E27FC236}">
                <a16:creationId xmlns:a16="http://schemas.microsoft.com/office/drawing/2014/main" id="{24751B0F-6E51-066B-63EE-D0B5FECEC74D}"/>
              </a:ext>
            </a:extLst>
          </p:cNvPr>
          <p:cNvPicPr>
            <a:picLocks noChangeAspect="1"/>
          </p:cNvPicPr>
          <p:nvPr/>
        </p:nvPicPr>
        <p:blipFill>
          <a:blip r:embed="rId2"/>
          <a:stretch>
            <a:fillRect/>
          </a:stretch>
        </p:blipFill>
        <p:spPr>
          <a:xfrm>
            <a:off x="4654296" y="978179"/>
            <a:ext cx="6903720" cy="4901641"/>
          </a:xfrm>
          <a:prstGeom prst="rect">
            <a:avLst/>
          </a:prstGeom>
        </p:spPr>
      </p:pic>
    </p:spTree>
    <p:extLst>
      <p:ext uri="{BB962C8B-B14F-4D97-AF65-F5344CB8AC3E}">
        <p14:creationId xmlns:p14="http://schemas.microsoft.com/office/powerpoint/2010/main" val="2466901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473B0-858E-08F5-6F6F-E478DA285CB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Decision Tree</a:t>
            </a: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0D4391-2729-AAE8-D681-12B49FFC9B7F}"/>
              </a:ext>
            </a:extLst>
          </p:cNvPr>
          <p:cNvPicPr>
            <a:picLocks noChangeAspect="1"/>
          </p:cNvPicPr>
          <p:nvPr/>
        </p:nvPicPr>
        <p:blipFill>
          <a:blip r:embed="rId3"/>
          <a:srcRect t="4981"/>
          <a:stretch/>
        </p:blipFill>
        <p:spPr>
          <a:xfrm>
            <a:off x="4654296" y="1735745"/>
            <a:ext cx="7214616" cy="3359077"/>
          </a:xfrm>
          <a:prstGeom prst="rect">
            <a:avLst/>
          </a:prstGeom>
        </p:spPr>
      </p:pic>
    </p:spTree>
    <p:extLst>
      <p:ext uri="{BB962C8B-B14F-4D97-AF65-F5344CB8AC3E}">
        <p14:creationId xmlns:p14="http://schemas.microsoft.com/office/powerpoint/2010/main" val="2163936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C2D47C-DDFC-0D75-C31B-8E5AD48C5A0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Model Accuracy Comparison of classification</a:t>
            </a:r>
          </a:p>
        </p:txBody>
      </p:sp>
      <p:sp>
        <p:nvSpPr>
          <p:cNvPr id="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40EDEB4-B64F-E812-874F-497002861DD1}"/>
              </a:ext>
            </a:extLst>
          </p:cNvPr>
          <p:cNvPicPr>
            <a:picLocks noGrp="1" noChangeAspect="1"/>
          </p:cNvPicPr>
          <p:nvPr>
            <p:ph idx="1"/>
          </p:nvPr>
        </p:nvPicPr>
        <p:blipFill>
          <a:blip r:embed="rId3"/>
          <a:srcRect l="1211"/>
          <a:stretch/>
        </p:blipFill>
        <p:spPr>
          <a:xfrm>
            <a:off x="644935" y="2642616"/>
            <a:ext cx="4964626" cy="3605784"/>
          </a:xfrm>
          <a:prstGeom prst="rect">
            <a:avLst/>
          </a:prstGeom>
        </p:spPr>
      </p:pic>
      <p:pic>
        <p:nvPicPr>
          <p:cNvPr id="5" name="Picture 4">
            <a:extLst>
              <a:ext uri="{FF2B5EF4-FFF2-40B4-BE49-F238E27FC236}">
                <a16:creationId xmlns:a16="http://schemas.microsoft.com/office/drawing/2014/main" id="{DB5AE1EC-AA86-100D-14AC-B6624AAD2EF2}"/>
              </a:ext>
            </a:extLst>
          </p:cNvPr>
          <p:cNvPicPr>
            <a:picLocks noChangeAspect="1"/>
          </p:cNvPicPr>
          <p:nvPr/>
        </p:nvPicPr>
        <p:blipFill>
          <a:blip r:embed="rId4"/>
          <a:stretch>
            <a:fillRect/>
          </a:stretch>
        </p:blipFill>
        <p:spPr>
          <a:xfrm>
            <a:off x="6254496" y="3434913"/>
            <a:ext cx="5614416" cy="2021189"/>
          </a:xfrm>
          <a:prstGeom prst="rect">
            <a:avLst/>
          </a:prstGeom>
        </p:spPr>
      </p:pic>
    </p:spTree>
    <p:extLst>
      <p:ext uri="{BB962C8B-B14F-4D97-AF65-F5344CB8AC3E}">
        <p14:creationId xmlns:p14="http://schemas.microsoft.com/office/powerpoint/2010/main" val="245165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9E10F-4281-A994-1791-1D3C4ED4AAB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Model Accuracy Comparison after classification using K fold</a:t>
            </a:r>
          </a:p>
        </p:txBody>
      </p:sp>
      <p:sp>
        <p:nvSpPr>
          <p:cNvPr id="3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26AA2FE-A13C-856B-E4FB-4EC99A33F6AD}"/>
              </a:ext>
            </a:extLst>
          </p:cNvPr>
          <p:cNvPicPr>
            <a:picLocks noChangeAspect="1"/>
          </p:cNvPicPr>
          <p:nvPr/>
        </p:nvPicPr>
        <p:blipFill>
          <a:blip r:embed="rId3"/>
          <a:stretch>
            <a:fillRect/>
          </a:stretch>
        </p:blipFill>
        <p:spPr>
          <a:xfrm>
            <a:off x="320040" y="3055940"/>
            <a:ext cx="5614416" cy="2779135"/>
          </a:xfrm>
          <a:prstGeom prst="rect">
            <a:avLst/>
          </a:prstGeom>
        </p:spPr>
      </p:pic>
      <p:pic>
        <p:nvPicPr>
          <p:cNvPr id="4" name="Content Placeholder 3">
            <a:extLst>
              <a:ext uri="{FF2B5EF4-FFF2-40B4-BE49-F238E27FC236}">
                <a16:creationId xmlns:a16="http://schemas.microsoft.com/office/drawing/2014/main" id="{90E53913-4A73-3404-FAED-D9EF324F4906}"/>
              </a:ext>
            </a:extLst>
          </p:cNvPr>
          <p:cNvPicPr>
            <a:picLocks noChangeAspect="1"/>
          </p:cNvPicPr>
          <p:nvPr/>
        </p:nvPicPr>
        <p:blipFill>
          <a:blip r:embed="rId4"/>
          <a:stretch>
            <a:fillRect/>
          </a:stretch>
        </p:blipFill>
        <p:spPr>
          <a:xfrm>
            <a:off x="6254496" y="3757742"/>
            <a:ext cx="5614416" cy="1375531"/>
          </a:xfrm>
          <a:prstGeom prst="rect">
            <a:avLst/>
          </a:prstGeom>
        </p:spPr>
      </p:pic>
    </p:spTree>
    <p:extLst>
      <p:ext uri="{BB962C8B-B14F-4D97-AF65-F5344CB8AC3E}">
        <p14:creationId xmlns:p14="http://schemas.microsoft.com/office/powerpoint/2010/main" val="3525215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46</TotalTime>
  <Words>991</Words>
  <Application>Microsoft Office PowerPoint</Application>
  <PresentationFormat>Widescreen</PresentationFormat>
  <Paragraphs>344</Paragraphs>
  <Slides>17</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Abadi</vt:lpstr>
      <vt:lpstr>Aptos</vt:lpstr>
      <vt:lpstr>Aptos Display</vt:lpstr>
      <vt:lpstr>Aptos Narrow</vt:lpstr>
      <vt:lpstr>Arial</vt:lpstr>
      <vt:lpstr>Calibri</vt:lpstr>
      <vt:lpstr>Helvetica</vt:lpstr>
      <vt:lpstr>Office Theme</vt:lpstr>
      <vt:lpstr>  Heart Disease Prediction &amp; ECG Image Classification of Cardiac Patients </vt:lpstr>
      <vt:lpstr>PROJECT TIMELINE</vt:lpstr>
      <vt:lpstr>DATASET</vt:lpstr>
      <vt:lpstr>Objective</vt:lpstr>
      <vt:lpstr>DATA PREPROCESSING </vt:lpstr>
      <vt:lpstr>Correlation Matrix</vt:lpstr>
      <vt:lpstr>Decision Tree</vt:lpstr>
      <vt:lpstr>Model Accuracy Comparison of classification</vt:lpstr>
      <vt:lpstr>Model Accuracy Comparison after classification using K fold</vt:lpstr>
      <vt:lpstr>Clustering</vt:lpstr>
      <vt:lpstr>Image dataset classification</vt:lpstr>
      <vt:lpstr>MLP</vt:lpstr>
      <vt:lpstr>CNN</vt:lpstr>
      <vt:lpstr>Comparing both MLP and CNN</vt:lpstr>
      <vt:lpstr>CHALLENGES FACED</vt:lpstr>
      <vt:lpstr>Conclusion</vt:lpstr>
      <vt:lpstr>Group Declaration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&amp; ECG Image Classification of Cardiac Patients</dc:title>
  <dc:creator>Krishnan, Abhay</dc:creator>
  <cp:lastModifiedBy>Syed Ali, Muhammad Hilal Aslam</cp:lastModifiedBy>
  <cp:revision>2</cp:revision>
  <dcterms:created xsi:type="dcterms:W3CDTF">2024-11-27T20:38:51Z</dcterms:created>
  <dcterms:modified xsi:type="dcterms:W3CDTF">2024-11-28T15:47:42Z</dcterms:modified>
</cp:coreProperties>
</file>